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6858000" cx="121888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1008" orient="horz"/>
        <p:guide pos="3888" orient="horz"/>
        <p:guide pos="321" orient="horz"/>
        <p:guide pos="3839"/>
        <p:guide pos="1007"/>
        <p:guide pos="7173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" name="Google Shape;17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n"/>
          <p:cNvSpPr/>
          <p:nvPr>
            <p:ph idx="3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" name="Google Shape;19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" name="Google Shape;21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1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2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3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4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5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6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7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8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9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1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2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3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4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5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6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7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8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9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1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2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3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4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9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лавие и съдържание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"/>
          <p:cNvSpPr txBox="1"/>
          <p:nvPr>
            <p:ph idx="1" type="body"/>
          </p:nvPr>
        </p:nvSpPr>
        <p:spPr>
          <a:xfrm>
            <a:off x="1593436" y="1600200"/>
            <a:ext cx="97827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800"/>
              <a:buChar char="›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›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›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9pPr>
          </a:lstStyle>
          <a:p/>
        </p:txBody>
      </p:sp>
      <p:sp>
        <p:nvSpPr>
          <p:cNvPr id="31" name="Google Shape;31;p2"/>
          <p:cNvSpPr txBox="1"/>
          <p:nvPr>
            <p:ph idx="10" type="dt"/>
          </p:nvPr>
        </p:nvSpPr>
        <p:spPr>
          <a:xfrm>
            <a:off x="5180250" y="6316091"/>
            <a:ext cx="12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"/>
          <p:cNvSpPr txBox="1"/>
          <p:nvPr>
            <p:ph idx="11" type="ftr"/>
          </p:nvPr>
        </p:nvSpPr>
        <p:spPr>
          <a:xfrm>
            <a:off x="6595933" y="6316091"/>
            <a:ext cx="397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"/>
          <p:cNvSpPr txBox="1"/>
          <p:nvPr>
            <p:ph idx="12" type="sldNum"/>
          </p:nvPr>
        </p:nvSpPr>
        <p:spPr>
          <a:xfrm>
            <a:off x="10766796" y="6316091"/>
            <a:ext cx="60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лавие и вертикален текст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" type="body"/>
          </p:nvPr>
        </p:nvSpPr>
        <p:spPr>
          <a:xfrm rot="5400000">
            <a:off x="4198887" y="-1005150"/>
            <a:ext cx="4572000" cy="9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800"/>
              <a:buChar char="›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›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›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0" type="dt"/>
          </p:nvPr>
        </p:nvSpPr>
        <p:spPr>
          <a:xfrm>
            <a:off x="5180250" y="6316091"/>
            <a:ext cx="12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1" type="ftr"/>
          </p:nvPr>
        </p:nvSpPr>
        <p:spPr>
          <a:xfrm>
            <a:off x="6595933" y="6316091"/>
            <a:ext cx="397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2" type="sldNum"/>
          </p:nvPr>
        </p:nvSpPr>
        <p:spPr>
          <a:xfrm>
            <a:off x="10766796" y="6316091"/>
            <a:ext cx="60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но заглавие и текст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/>
          <p:nvPr>
            <p:ph type="title"/>
          </p:nvPr>
        </p:nvSpPr>
        <p:spPr>
          <a:xfrm rot="5400000">
            <a:off x="7750238" y="2535300"/>
            <a:ext cx="54864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" type="body"/>
          </p:nvPr>
        </p:nvSpPr>
        <p:spPr>
          <a:xfrm rot="5400000">
            <a:off x="2779712" y="-495300"/>
            <a:ext cx="5486400" cy="78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800"/>
              <a:buChar char="›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›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›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0" type="dt"/>
          </p:nvPr>
        </p:nvSpPr>
        <p:spPr>
          <a:xfrm>
            <a:off x="5180250" y="6316091"/>
            <a:ext cx="12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1" type="ftr"/>
          </p:nvPr>
        </p:nvSpPr>
        <p:spPr>
          <a:xfrm>
            <a:off x="6595933" y="6316091"/>
            <a:ext cx="397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2" type="sldNum"/>
          </p:nvPr>
        </p:nvSpPr>
        <p:spPr>
          <a:xfrm>
            <a:off x="10766796" y="6316091"/>
            <a:ext cx="60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е съдържания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1" type="body"/>
          </p:nvPr>
        </p:nvSpPr>
        <p:spPr>
          <a:xfrm>
            <a:off x="1584547" y="1600200"/>
            <a:ext cx="48147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800"/>
              <a:buChar char="›"/>
              <a:defRPr sz="2800"/>
            </a:lvl1pPr>
            <a:lvl2pPr indent="-3810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Char char="›"/>
              <a:defRPr sz="2000"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›"/>
              <a:defRPr sz="1800"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 sz="1800"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 sz="1800"/>
            </a:lvl9pPr>
          </a:lstStyle>
          <a:p/>
        </p:txBody>
      </p:sp>
      <p:sp>
        <p:nvSpPr>
          <p:cNvPr id="37" name="Google Shape;37;p3"/>
          <p:cNvSpPr txBox="1"/>
          <p:nvPr>
            <p:ph idx="2" type="body"/>
          </p:nvPr>
        </p:nvSpPr>
        <p:spPr>
          <a:xfrm>
            <a:off x="6561651" y="1600200"/>
            <a:ext cx="48147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800"/>
              <a:buChar char="›"/>
              <a:defRPr sz="2800"/>
            </a:lvl1pPr>
            <a:lvl2pPr indent="-3810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Char char="›"/>
              <a:defRPr sz="2000"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›"/>
              <a:defRPr sz="1800"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 sz="1800"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 sz="1800"/>
            </a:lvl9pPr>
          </a:lstStyle>
          <a:p/>
        </p:txBody>
      </p:sp>
      <p:sp>
        <p:nvSpPr>
          <p:cNvPr id="38" name="Google Shape;38;p3"/>
          <p:cNvSpPr txBox="1"/>
          <p:nvPr>
            <p:ph idx="10" type="dt"/>
          </p:nvPr>
        </p:nvSpPr>
        <p:spPr>
          <a:xfrm>
            <a:off x="5180250" y="6316091"/>
            <a:ext cx="12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"/>
          <p:cNvSpPr txBox="1"/>
          <p:nvPr>
            <p:ph idx="11" type="ftr"/>
          </p:nvPr>
        </p:nvSpPr>
        <p:spPr>
          <a:xfrm>
            <a:off x="6595933" y="6316091"/>
            <a:ext cx="397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10766796" y="6316091"/>
            <a:ext cx="60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лавен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/>
          <p:nvPr>
            <p:ph type="ctrTitle"/>
          </p:nvPr>
        </p:nvSpPr>
        <p:spPr>
          <a:xfrm>
            <a:off x="2428669" y="1600200"/>
            <a:ext cx="8328900" cy="26802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" type="subTitle"/>
          </p:nvPr>
        </p:nvSpPr>
        <p:spPr>
          <a:xfrm>
            <a:off x="2428669" y="4344915"/>
            <a:ext cx="75165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4"/>
          <p:cNvSpPr txBox="1"/>
          <p:nvPr>
            <p:ph idx="10" type="dt"/>
          </p:nvPr>
        </p:nvSpPr>
        <p:spPr>
          <a:xfrm>
            <a:off x="4699025" y="6356351"/>
            <a:ext cx="12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1" type="ftr"/>
          </p:nvPr>
        </p:nvSpPr>
        <p:spPr>
          <a:xfrm>
            <a:off x="6114708" y="6356351"/>
            <a:ext cx="397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12" type="sldNum"/>
          </p:nvPr>
        </p:nvSpPr>
        <p:spPr>
          <a:xfrm>
            <a:off x="10285571" y="6356351"/>
            <a:ext cx="60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лавка на раздел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 txBox="1"/>
          <p:nvPr>
            <p:ph type="title"/>
          </p:nvPr>
        </p:nvSpPr>
        <p:spPr>
          <a:xfrm>
            <a:off x="1598613" y="1600201"/>
            <a:ext cx="8283300" cy="26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entury Gothic"/>
              <a:buNone/>
              <a:defRPr b="0" sz="54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" type="body"/>
          </p:nvPr>
        </p:nvSpPr>
        <p:spPr>
          <a:xfrm>
            <a:off x="1598613" y="4259996"/>
            <a:ext cx="7264500" cy="11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5"/>
          <p:cNvSpPr txBox="1"/>
          <p:nvPr>
            <p:ph idx="10" type="dt"/>
          </p:nvPr>
        </p:nvSpPr>
        <p:spPr>
          <a:xfrm>
            <a:off x="5180250" y="6316091"/>
            <a:ext cx="12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1" type="ftr"/>
          </p:nvPr>
        </p:nvSpPr>
        <p:spPr>
          <a:xfrm>
            <a:off x="6595933" y="6316091"/>
            <a:ext cx="397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12" type="sldNum"/>
          </p:nvPr>
        </p:nvSpPr>
        <p:spPr>
          <a:xfrm>
            <a:off x="10766796" y="6316091"/>
            <a:ext cx="60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" type="body"/>
          </p:nvPr>
        </p:nvSpPr>
        <p:spPr>
          <a:xfrm>
            <a:off x="1593436" y="1499616"/>
            <a:ext cx="48189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 cap="none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6"/>
          <p:cNvSpPr txBox="1"/>
          <p:nvPr>
            <p:ph idx="2" type="body"/>
          </p:nvPr>
        </p:nvSpPr>
        <p:spPr>
          <a:xfrm>
            <a:off x="1593436" y="2514706"/>
            <a:ext cx="48147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400"/>
              <a:buChar char="›"/>
              <a:defRPr sz="2400"/>
            </a:lvl1pPr>
            <a:lvl2pPr indent="-355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›"/>
              <a:defRPr sz="1800"/>
            </a:lvl3pPr>
            <a:lvl4pPr indent="-3302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›"/>
              <a:defRPr sz="1600"/>
            </a:lvl5pPr>
            <a:lvl6pPr indent="-3302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6pPr>
            <a:lvl7pPr indent="-3302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›"/>
              <a:defRPr sz="1600"/>
            </a:lvl7pPr>
            <a:lvl8pPr indent="-3302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8pPr>
            <a:lvl9pPr indent="-3302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›"/>
              <a:defRPr sz="1600"/>
            </a:lvl9pPr>
          </a:lstStyle>
          <a:p/>
        </p:txBody>
      </p:sp>
      <p:sp>
        <p:nvSpPr>
          <p:cNvPr id="57" name="Google Shape;57;p6"/>
          <p:cNvSpPr txBox="1"/>
          <p:nvPr>
            <p:ph idx="3" type="body"/>
          </p:nvPr>
        </p:nvSpPr>
        <p:spPr>
          <a:xfrm>
            <a:off x="6609524" y="1499616"/>
            <a:ext cx="48189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 cap="none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6"/>
          <p:cNvSpPr txBox="1"/>
          <p:nvPr>
            <p:ph idx="4" type="body"/>
          </p:nvPr>
        </p:nvSpPr>
        <p:spPr>
          <a:xfrm>
            <a:off x="6609524" y="2514600"/>
            <a:ext cx="4818900" cy="3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400"/>
              <a:buChar char="›"/>
              <a:defRPr sz="2400"/>
            </a:lvl1pPr>
            <a:lvl2pPr indent="-355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›"/>
              <a:defRPr sz="1800"/>
            </a:lvl3pPr>
            <a:lvl4pPr indent="-3302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›"/>
              <a:defRPr sz="1600"/>
            </a:lvl5pPr>
            <a:lvl6pPr indent="-3302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6pPr>
            <a:lvl7pPr indent="-3302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›"/>
              <a:defRPr sz="1600"/>
            </a:lvl7pPr>
            <a:lvl8pPr indent="-3302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8pPr>
            <a:lvl9pPr indent="-3302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›"/>
              <a:defRPr sz="1600"/>
            </a:lvl9pPr>
          </a:lstStyle>
          <a:p/>
        </p:txBody>
      </p:sp>
      <p:sp>
        <p:nvSpPr>
          <p:cNvPr id="59" name="Google Shape;59;p6"/>
          <p:cNvSpPr txBox="1"/>
          <p:nvPr>
            <p:ph idx="10" type="dt"/>
          </p:nvPr>
        </p:nvSpPr>
        <p:spPr>
          <a:xfrm>
            <a:off x="5180250" y="6316091"/>
            <a:ext cx="12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1" type="ftr"/>
          </p:nvPr>
        </p:nvSpPr>
        <p:spPr>
          <a:xfrm>
            <a:off x="6595933" y="6316091"/>
            <a:ext cx="397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10766796" y="6316091"/>
            <a:ext cx="60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амо заглавие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0" type="dt"/>
          </p:nvPr>
        </p:nvSpPr>
        <p:spPr>
          <a:xfrm>
            <a:off x="5180250" y="6316091"/>
            <a:ext cx="12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1" type="ftr"/>
          </p:nvPr>
        </p:nvSpPr>
        <p:spPr>
          <a:xfrm>
            <a:off x="6595933" y="6316091"/>
            <a:ext cx="397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12" type="sldNum"/>
          </p:nvPr>
        </p:nvSpPr>
        <p:spPr>
          <a:xfrm>
            <a:off x="10766796" y="6316091"/>
            <a:ext cx="60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разно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/>
          <p:nvPr>
            <p:ph idx="10" type="dt"/>
          </p:nvPr>
        </p:nvSpPr>
        <p:spPr>
          <a:xfrm>
            <a:off x="5180250" y="6316091"/>
            <a:ext cx="12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1" type="ftr"/>
          </p:nvPr>
        </p:nvSpPr>
        <p:spPr>
          <a:xfrm>
            <a:off x="6595933" y="6316091"/>
            <a:ext cx="397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12" type="sldNum"/>
          </p:nvPr>
        </p:nvSpPr>
        <p:spPr>
          <a:xfrm>
            <a:off x="10766796" y="6316091"/>
            <a:ext cx="60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ъдържание с надпис" showMasterSp="0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-6098"/>
            <a:ext cx="121888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/>
          <p:nvPr>
            <p:ph type="title"/>
          </p:nvPr>
        </p:nvSpPr>
        <p:spPr>
          <a:xfrm>
            <a:off x="1598612" y="381000"/>
            <a:ext cx="3293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entury Gothic"/>
              <a:buNone/>
              <a:defRPr b="0" sz="2800" cap="none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" type="body"/>
          </p:nvPr>
        </p:nvSpPr>
        <p:spPr>
          <a:xfrm>
            <a:off x="1598612" y="1828800"/>
            <a:ext cx="3293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9"/>
          <p:cNvSpPr txBox="1"/>
          <p:nvPr>
            <p:ph idx="2" type="body"/>
          </p:nvPr>
        </p:nvSpPr>
        <p:spPr>
          <a:xfrm>
            <a:off x="5232426" y="482600"/>
            <a:ext cx="6195900" cy="56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800"/>
              <a:buChar char="›"/>
              <a:defRPr sz="2800"/>
            </a:lvl1pPr>
            <a:lvl2pPr indent="-3810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Char char="›"/>
              <a:defRPr sz="2000"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›"/>
              <a:defRPr sz="1800"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 sz="1800"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 sz="1800"/>
            </a:lvl9pPr>
          </a:lstStyle>
          <a:p/>
        </p:txBody>
      </p:sp>
      <p:sp>
        <p:nvSpPr>
          <p:cNvPr id="76" name="Google Shape;76;p9"/>
          <p:cNvSpPr txBox="1"/>
          <p:nvPr>
            <p:ph idx="10" type="dt"/>
          </p:nvPr>
        </p:nvSpPr>
        <p:spPr>
          <a:xfrm>
            <a:off x="5180250" y="6316091"/>
            <a:ext cx="12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1" type="ftr"/>
          </p:nvPr>
        </p:nvSpPr>
        <p:spPr>
          <a:xfrm>
            <a:off x="6595933" y="6316091"/>
            <a:ext cx="397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2" type="sldNum"/>
          </p:nvPr>
        </p:nvSpPr>
        <p:spPr>
          <a:xfrm>
            <a:off x="10766796" y="6316091"/>
            <a:ext cx="60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а с надпис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/>
          <p:nvPr/>
        </p:nvSpPr>
        <p:spPr>
          <a:xfrm>
            <a:off x="5103812" y="0"/>
            <a:ext cx="63246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 txBox="1"/>
          <p:nvPr>
            <p:ph type="title"/>
          </p:nvPr>
        </p:nvSpPr>
        <p:spPr>
          <a:xfrm>
            <a:off x="1616718" y="381000"/>
            <a:ext cx="3293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  <a:defRPr b="0" sz="2800" cap="none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Празен контейнер за добавяне на изображение. Щракнете върху контейнера и изберете изображението, което искате да добавите" id="82" name="Google Shape;82;p10"/>
          <p:cNvSpPr/>
          <p:nvPr>
            <p:ph idx="2" type="pic"/>
          </p:nvPr>
        </p:nvSpPr>
        <p:spPr>
          <a:xfrm>
            <a:off x="5232426" y="482600"/>
            <a:ext cx="6043500" cy="56895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1616718" y="1828800"/>
            <a:ext cx="3293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10"/>
          <p:cNvSpPr txBox="1"/>
          <p:nvPr>
            <p:ph idx="10" type="dt"/>
          </p:nvPr>
        </p:nvSpPr>
        <p:spPr>
          <a:xfrm>
            <a:off x="5180250" y="6316091"/>
            <a:ext cx="12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1" type="ftr"/>
          </p:nvPr>
        </p:nvSpPr>
        <p:spPr>
          <a:xfrm>
            <a:off x="6595933" y="6316091"/>
            <a:ext cx="397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10766796" y="6316091"/>
            <a:ext cx="60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1"/>
          <p:cNvSpPr txBox="1"/>
          <p:nvPr>
            <p:ph idx="1" type="body"/>
          </p:nvPr>
        </p:nvSpPr>
        <p:spPr>
          <a:xfrm>
            <a:off x="1593436" y="1600200"/>
            <a:ext cx="97827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›"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›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›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›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›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5" name="Google Shape;25;p1"/>
          <p:cNvSpPr txBox="1"/>
          <p:nvPr>
            <p:ph idx="10" type="dt"/>
          </p:nvPr>
        </p:nvSpPr>
        <p:spPr>
          <a:xfrm>
            <a:off x="5180250" y="6316091"/>
            <a:ext cx="121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1"/>
          <p:cNvSpPr txBox="1"/>
          <p:nvPr>
            <p:ph idx="11" type="ftr"/>
          </p:nvPr>
        </p:nvSpPr>
        <p:spPr>
          <a:xfrm>
            <a:off x="6595933" y="6316091"/>
            <a:ext cx="397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1"/>
          <p:cNvSpPr txBox="1"/>
          <p:nvPr>
            <p:ph idx="12" type="sldNum"/>
          </p:nvPr>
        </p:nvSpPr>
        <p:spPr>
          <a:xfrm>
            <a:off x="10766796" y="6316091"/>
            <a:ext cx="60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  <p15:guide id="3" pos="1007">
          <p15:clr>
            <a:srgbClr val="F26B43"/>
          </p15:clr>
        </p15:guide>
        <p15:guide id="4" pos="71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Relationship Id="rId4" Type="http://schemas.openxmlformats.org/officeDocument/2006/relationships/image" Target="../media/image2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g"/><Relationship Id="rId4" Type="http://schemas.openxmlformats.org/officeDocument/2006/relationships/image" Target="../media/image2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jpg"/><Relationship Id="rId4" Type="http://schemas.openxmlformats.org/officeDocument/2006/relationships/image" Target="../media/image2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jpg"/><Relationship Id="rId4" Type="http://schemas.openxmlformats.org/officeDocument/2006/relationships/image" Target="../media/image3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jpg"/><Relationship Id="rId4" Type="http://schemas.openxmlformats.org/officeDocument/2006/relationships/image" Target="../media/image3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jpg"/><Relationship Id="rId4" Type="http://schemas.openxmlformats.org/officeDocument/2006/relationships/image" Target="../media/image3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jpg"/><Relationship Id="rId4" Type="http://schemas.openxmlformats.org/officeDocument/2006/relationships/image" Target="../media/image4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.jpg"/><Relationship Id="rId4" Type="http://schemas.openxmlformats.org/officeDocument/2006/relationships/image" Target="../media/image4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4.jpg"/><Relationship Id="rId4" Type="http://schemas.openxmlformats.org/officeDocument/2006/relationships/image" Target="../media/image4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6.jpg"/><Relationship Id="rId4" Type="http://schemas.openxmlformats.org/officeDocument/2006/relationships/image" Target="../media/image4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8.jpg"/><Relationship Id="rId4" Type="http://schemas.openxmlformats.org/officeDocument/2006/relationships/image" Target="../media/image4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0.jpg"/><Relationship Id="rId4" Type="http://schemas.openxmlformats.org/officeDocument/2006/relationships/image" Target="../media/image5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2.jpg"/><Relationship Id="rId4" Type="http://schemas.openxmlformats.org/officeDocument/2006/relationships/image" Target="../media/image5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4.jpg"/><Relationship Id="rId4" Type="http://schemas.openxmlformats.org/officeDocument/2006/relationships/image" Target="../media/image5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6.jpg"/><Relationship Id="rId4" Type="http://schemas.openxmlformats.org/officeDocument/2006/relationships/image" Target="../media/image5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8.jpg"/><Relationship Id="rId4" Type="http://schemas.openxmlformats.org/officeDocument/2006/relationships/image" Target="../media/image5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0.jpg"/><Relationship Id="rId4" Type="http://schemas.openxmlformats.org/officeDocument/2006/relationships/image" Target="../media/image6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2.jpg"/><Relationship Id="rId4" Type="http://schemas.openxmlformats.org/officeDocument/2006/relationships/image" Target="../media/image6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entury Gothic"/>
              <a:buNone/>
            </a:pPr>
            <a:r>
              <a:rPr lang="bg-BG" sz="4800">
                <a:solidFill>
                  <a:srgbClr val="FF0000"/>
                </a:solidFill>
              </a:rPr>
              <a:t>Дни на Коледните вълшебства</a:t>
            </a:r>
            <a:endParaRPr sz="4800">
              <a:solidFill>
                <a:srgbClr val="FF0000"/>
              </a:solidFill>
            </a:endParaRPr>
          </a:p>
        </p:txBody>
      </p:sp>
      <p:sp>
        <p:nvSpPr>
          <p:cNvPr id="105" name="Google Shape;105;p13"/>
          <p:cNvSpPr txBox="1"/>
          <p:nvPr>
            <p:ph idx="1" type="body"/>
          </p:nvPr>
        </p:nvSpPr>
        <p:spPr>
          <a:xfrm>
            <a:off x="1593436" y="1600200"/>
            <a:ext cx="97827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6888" lvl="0" marL="24688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›"/>
            </a:pPr>
            <a:r>
              <a:rPr lang="bg-BG" sz="3600">
                <a:solidFill>
                  <a:schemeClr val="lt1"/>
                </a:solidFill>
              </a:rPr>
              <a:t>ДГ “Слънце“ град Кюстендил</a:t>
            </a:r>
            <a:endParaRPr sz="3600">
              <a:solidFill>
                <a:schemeClr val="lt1"/>
              </a:solidFill>
            </a:endParaRPr>
          </a:p>
        </p:txBody>
      </p:sp>
      <p:pic>
        <p:nvPicPr>
          <p:cNvPr id="106" name="Google Shape;10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9996" y="2752483"/>
            <a:ext cx="8537151" cy="3429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Gothic"/>
              <a:buNone/>
            </a:pPr>
            <a:r>
              <a:rPr lang="bg-BG" sz="2400"/>
              <a:t>Възпитаниците на гр. ‘’Светулка’’пък имаха възможността да пуснат своите писъмца в кутията на самата Снежанка, която ще ги предаде на Дядо Коледа.</a:t>
            </a:r>
            <a:endParaRPr sz="2400"/>
          </a:p>
        </p:txBody>
      </p:sp>
      <p:pic>
        <p:nvPicPr>
          <p:cNvPr descr="viber image17.jpg" id="167" name="Google Shape;167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5937" y="1957387"/>
            <a:ext cx="6858000" cy="38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Century Gothic"/>
              <a:buNone/>
            </a:pPr>
            <a:r>
              <a:rPr lang="bg-BG" sz="2160"/>
              <a:t>Малките сладурчета от яслените групи ‘’Гъбка’’ и ‘’Мечо’’бяха посетени от Зайо Средногорски, също коледен пратеник, на който с нескрито вълнение му предадоха писмата си.</a:t>
            </a:r>
            <a:endParaRPr sz="2160"/>
          </a:p>
        </p:txBody>
      </p:sp>
      <p:pic>
        <p:nvPicPr>
          <p:cNvPr descr="49101874_1974677522615666_1638715252478574592_n.jpg" id="173" name="Google Shape;173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8004" y="1600200"/>
            <a:ext cx="51138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bg-BG" sz="2000"/>
              <a:t>На 12.12.2018г. малчуганите бяха изненадани с коледно кино. Срещнаха любимите си анимационни герои във филмчетата – “Коледата на Бътънс и Ръсти’’, ‘’Денят преди Коледа’’, ‘’Вълшебната Коледа на Франклин’’, ‘’Сам вкъщи’’, ‘’Коледата на Шрек’’ и др. </a:t>
            </a:r>
            <a:endParaRPr sz="2000"/>
          </a:p>
        </p:txBody>
      </p:sp>
      <p:pic>
        <p:nvPicPr>
          <p:cNvPr descr="0-02-04-71d887dbd3debeacb77b4a861d52c43b26c8a038728292c82bc0bd3743d73138_ee3b0f4e.jpg" id="179" name="Google Shape;179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325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1138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Gothic"/>
              <a:buNone/>
            </a:pPr>
            <a:r>
              <a:rPr lang="bg-BG" sz="2400"/>
              <a:t>Щурата коледна дискотека на следващия ден донесе вълшебно настроение на децата от всички групи.</a:t>
            </a:r>
            <a:endParaRPr sz="2400"/>
          </a:p>
        </p:txBody>
      </p:sp>
      <p:pic>
        <p:nvPicPr>
          <p:cNvPr descr="0-02-04-64a198cb8cb340c0d68df7f74cf175f12e3f70b19b66353a118468ab2ba6a12a_90cda49b.jpg" id="186" name="Google Shape;186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325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-02-04-4ab409033c8b1c70ffff896c1eaf2bfc3912834788db6fb7ada9c420b1b2a12d_c2f6d5a4.jpg" id="187" name="Google Shape;187;p25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1138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lang="bg-BG"/>
              <a:t>13.12.2018г.</a:t>
            </a:r>
            <a:endParaRPr/>
          </a:p>
        </p:txBody>
      </p:sp>
      <p:pic>
        <p:nvPicPr>
          <p:cNvPr descr="0-02-04-6dfad2c1b58a24d567c20d1a9d3a47806cd49f18525811c1cbe9a1ae0fc88ccb_23c42f79.jpg" id="193" name="Google Shape;193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7269" y="1600200"/>
            <a:ext cx="3429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-02-04-6a5eed0b777eede93bd211410b4e3ffdd4b3d65c4c391ab05676d88e369ab362_34a2fb85.jpg" id="194" name="Google Shape;194;p26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94610" y="1600200"/>
            <a:ext cx="33195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Century Gothic"/>
              <a:buNone/>
            </a:pPr>
            <a:r>
              <a:rPr lang="bg-BG" sz="2160"/>
              <a:t>В ден на коледните приказки се превърна 14.12.2018г. Седнали до елхата, дацата се потопиха в магията на вълшебната приказка, прочетена им от гости в групата – мама, баба, дядо и др. </a:t>
            </a:r>
            <a:endParaRPr sz="2160"/>
          </a:p>
        </p:txBody>
      </p:sp>
      <p:pic>
        <p:nvPicPr>
          <p:cNvPr descr="0-02-05-3307e1322326c52cf86d6dfa0f39ee8db34a8615c6ca009d915731f536bea07c_5c6ba65a.jpg" id="200" name="Google Shape;200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325" y="2532012"/>
            <a:ext cx="4815000" cy="270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9676491_1974741462609272_3750073840357605376_n.jpg" id="201" name="Google Shape;201;p27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0010" y="2527328"/>
            <a:ext cx="4434600" cy="272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entury Gothic"/>
              <a:buNone/>
            </a:pPr>
            <a:r>
              <a:rPr lang="bg-BG" sz="2100"/>
              <a:t>На този ден заваля и първия сняг, съвсем неочаквано. Децата бяха много радостни и щастливи от възможността за зимни игри и развлечения.</a:t>
            </a:r>
            <a:endParaRPr sz="2100"/>
          </a:p>
        </p:txBody>
      </p:sp>
      <p:pic>
        <p:nvPicPr>
          <p:cNvPr descr="0-02-04-0f7039a3b32d9c215315b7a1aa53d08580e24dcd5710b8235b2cdfea1eb2cc15_643357e1.jpg" id="207" name="Google Shape;207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325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-02-04-e8304cf1369c1596b603fdeb7393dfc37808b89f1e53738e20cc6aa064299966_7f24d57b.jpg" id="208" name="Google Shape;208;p28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1138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Century Gothic"/>
              <a:buNone/>
            </a:pPr>
            <a:r>
              <a:rPr lang="bg-BG" sz="2160"/>
              <a:t>В първия ден от следващата седмица, деца и родители участваха във весели снимки пред коледната рамка. Те позираха за един заснежен кадър и си пожелаха сбъднати желания и весели предпразнични дни.</a:t>
            </a:r>
            <a:endParaRPr sz="2160"/>
          </a:p>
        </p:txBody>
      </p:sp>
      <p:pic>
        <p:nvPicPr>
          <p:cNvPr descr="0-02-04-7f9f1146688098c6feacca03f11a5bbad683e66c2e019cda542b8591d94e10bf_8582e733.jpg" id="214" name="Google Shape;214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5937" y="1957387"/>
            <a:ext cx="6858000" cy="38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lang="bg-BG"/>
              <a:t>17.12.2018г.</a:t>
            </a:r>
            <a:endParaRPr/>
          </a:p>
        </p:txBody>
      </p:sp>
      <p:pic>
        <p:nvPicPr>
          <p:cNvPr descr="0-02-04-60149b4c341ce302110c48862280c924bbea70db9e18aca11d573bbfc809e8b4_68a98967.jpg" id="220" name="Google Shape;220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325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-02-04-9ca1f323435d8522c64c69a4219fd7f1873eada661358f5c64b3f31ee4335032_de3b8949.jpg" id="221" name="Google Shape;221;p30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1138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lang="bg-BG"/>
              <a:t>17.12.2018г.</a:t>
            </a:r>
            <a:endParaRPr/>
          </a:p>
        </p:txBody>
      </p:sp>
      <p:pic>
        <p:nvPicPr>
          <p:cNvPr descr="48357843_980429955482666_6051545406087626752_o.jpg" id="227" name="Google Shape;227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325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-02-04-4e18034d9a558170cfe4cd70dadb4ab1c2aa99119b7b4c7ea719572fb260cdeb_57acd318.jpg" id="228" name="Google Shape;228;p31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1138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>
            <p:ph type="title"/>
          </p:nvPr>
        </p:nvSpPr>
        <p:spPr>
          <a:xfrm>
            <a:off x="1593436" y="177800"/>
            <a:ext cx="9782700" cy="241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Gothic"/>
              <a:buNone/>
            </a:pPr>
            <a:r>
              <a:rPr lang="bg-BG" sz="2400"/>
              <a:t>С наближаването на най-светлия празник в годината, става все по-блестящо в душите ни. Ето защо в ДГ „Слънце“ град Кюстендил, дните от 10.12.2018г до 21.12.2018г преминаха в търсене на коледния дух и вълнуващи съвместни преживявания от деца, родители и учители. Всеки един от тези дни беше посветен на едно коледно приключение.</a:t>
            </a:r>
            <a:endParaRPr sz="2400"/>
          </a:p>
        </p:txBody>
      </p:sp>
      <p:pic>
        <p:nvPicPr>
          <p:cNvPr descr="0-02-04-59eb931a33e7f39d39de1ed9325818f745baed935dd3306df47e088e3dd3b57f_c9407636.jpg" id="112" name="Google Shape;112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6958" y="2878503"/>
            <a:ext cx="5857800" cy="32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20"/>
              <a:buFont typeface="Century Gothic"/>
              <a:buNone/>
            </a:pPr>
            <a:r>
              <a:rPr lang="bg-BG" sz="2520"/>
              <a:t>Утрото на 18.12.2018г. беше съпроводено с коледни късметчета – изтеглени от децата и прочетени от родителите им. </a:t>
            </a:r>
            <a:endParaRPr sz="2520"/>
          </a:p>
        </p:txBody>
      </p:sp>
      <p:pic>
        <p:nvPicPr>
          <p:cNvPr descr="0-02-04-3ec7ec4839356da8b4f78c810791cdad26a43dec4a702ee92593b069370c7cbb_53601f61.jpg" id="234" name="Google Shape;234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325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-02-04-8ccd28f4fc3993630c8016b3d805e9f807d12a582736c7ca0f6a8b5fddeaaef7_e698f37c.jpg" id="235" name="Google Shape;235;p32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1138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lang="bg-BG"/>
              <a:t>18.12.2018г.</a:t>
            </a:r>
            <a:endParaRPr/>
          </a:p>
        </p:txBody>
      </p:sp>
      <p:pic>
        <p:nvPicPr>
          <p:cNvPr descr="49336125_1974903769259708_7793456550751764480_n.jpg" id="241" name="Google Shape;241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325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-02-04-18db6c3ea833e2664244ac1762f6aabba8adbd9d530a9b98566fa1d5aa3e3bf9_f0281ef.jpg" id="242" name="Google Shape;242;p33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1138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lang="bg-BG"/>
              <a:t>18.12.2018г.</a:t>
            </a:r>
            <a:endParaRPr/>
          </a:p>
        </p:txBody>
      </p:sp>
      <p:pic>
        <p:nvPicPr>
          <p:cNvPr descr="0-02-04-c1b3c67029f9c9b4d5a0ae9b71d08f0440d6e717511c4c020b868baf0c5b374a_6b062054.jpg" id="248" name="Google Shape;248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325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9266720_1974904009259684_6195959949089046528_n.jpg" id="249" name="Google Shape;249;p3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1138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Century Gothic"/>
              <a:buNone/>
            </a:pPr>
            <a:r>
              <a:rPr lang="bg-BG" sz="2160"/>
              <a:t>След това дойде и най – вълнуващият момент за децата – срещата с Дядо Коледа. Те посетиха кукления спектакъл ‘’Нероден Петко’’ в драматичния театър в нашия град, където получиха и дългоочакваните подаръци.   </a:t>
            </a:r>
            <a:endParaRPr sz="2160"/>
          </a:p>
        </p:txBody>
      </p:sp>
      <p:pic>
        <p:nvPicPr>
          <p:cNvPr descr="0-02-05-0cf7b84445a61b4caa4ac8aeb779d23a4adc3857cd3cbc9a5db3d82e7c18d016_a2684355.jpg" id="255" name="Google Shape;255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6937" y="16002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lang="bg-BG"/>
              <a:t>18.12.2018г.</a:t>
            </a:r>
            <a:endParaRPr/>
          </a:p>
        </p:txBody>
      </p:sp>
      <p:pic>
        <p:nvPicPr>
          <p:cNvPr descr="0-02-05-9ea001e5f29406ef7a9b02809beacfd9fd53670c70909c6bbb3165af662b6373_ae444fbd.jpg" id="261" name="Google Shape;261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325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-02-05-6622888612790c3a168a45a8bde6384dec4594aba75de6d4d5d763ed09fb5c76_90dfa8e.jpg" id="262" name="Google Shape;262;p36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1138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7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Century Gothic"/>
              <a:buNone/>
            </a:pPr>
            <a:r>
              <a:rPr lang="bg-BG" sz="2160"/>
              <a:t>На 19.12.2018г. във всички групи бяха проведени коледни работилнички съвместно с родителите, за изработване на украшения, гирлянди, сурвачки, картички, сувенири и рисунки върху стъкло.</a:t>
            </a:r>
            <a:endParaRPr sz="2160"/>
          </a:p>
        </p:txBody>
      </p:sp>
      <p:pic>
        <p:nvPicPr>
          <p:cNvPr descr="0-02-05-03f981dff7ee3f8b233cd3842c3b2c7b636e1897ac669cf9b9de88a4d0114a64_df9174dc.jpg" id="268" name="Google Shape;268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325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-02-05-538a97cebef2a30e879fd8e7263dd0aad3a466f3ec16a1ac16b33be2988403cd_73a3cc68.jpg" id="269" name="Google Shape;269;p37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1138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lang="bg-BG"/>
              <a:t>19.12.2018г. </a:t>
            </a:r>
            <a:endParaRPr/>
          </a:p>
        </p:txBody>
      </p:sp>
      <p:pic>
        <p:nvPicPr>
          <p:cNvPr descr="0-02-05-e7d00faffdda055e65aa06a989279a0df9c069f8b5d8e3ffdc4ea57b8f5ab890_89908ec5.jpg" id="275" name="Google Shape;275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325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-02-04-806e361ac2c356dcdb3c537cb281ebb95c148d6b24fa409e56e36c93e30172f7_980c6459.jpg" id="276" name="Google Shape;276;p38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1138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lang="bg-BG"/>
              <a:t>19.12.2018г.</a:t>
            </a:r>
            <a:endParaRPr/>
          </a:p>
        </p:txBody>
      </p:sp>
      <p:pic>
        <p:nvPicPr>
          <p:cNvPr descr="0-02-04-d36dddaca1e4cbb2715a0def4d2355e3ec1835caa69942d1a97f90e63f628d4d_f049bfe2.jpg" id="282" name="Google Shape;282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325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-02-05-98383f8755bba9c259770a80313bdad6375a189802f7aff2059a954cdf60aeff_8b549b8c.jpg" id="283" name="Google Shape;283;p39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1138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Century Gothic"/>
              <a:buNone/>
            </a:pPr>
            <a:r>
              <a:rPr lang="bg-BG" sz="2160"/>
              <a:t>На 20.12.2018г. всяко дете беше участник в коледна фотосесия под празничната арка, а на следващия ден приказни герои поздравяваха с ‘’Добро утро! “, усмивка, щипка радост и топла прегръдка нашите малки възпитаници. </a:t>
            </a:r>
            <a:endParaRPr sz="2160"/>
          </a:p>
        </p:txBody>
      </p:sp>
      <p:pic>
        <p:nvPicPr>
          <p:cNvPr descr="0-02-05-adde4746673b50fa9401be3bd8617ae2c983a163e6765e024364d7ce5a8d236b_1802928f.jpg" id="289" name="Google Shape;289;p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7269" y="1600200"/>
            <a:ext cx="3429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-02-05-327d02b80e839b493eba3baf5841e677c451096192878a37c4e7e95f2c8ade2e_67b00289.jpg" id="290" name="Google Shape;290;p40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4081" y="1600200"/>
            <a:ext cx="3429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lang="bg-BG"/>
              <a:t>20.12.2018г.</a:t>
            </a:r>
            <a:endParaRPr/>
          </a:p>
        </p:txBody>
      </p:sp>
      <p:pic>
        <p:nvPicPr>
          <p:cNvPr descr="0-02-05-032e1f7d07c9c3c378f95103405fe3da021bbe25d9c5a277b2af039482ec823e_f5c65518.jpg" id="296" name="Google Shape;296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325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-02-05-f755334f7109040f03d3332becd52ee4c9ffe6131ae76d441d5471aaa1aed9df_ec756b58.jpg" id="297" name="Google Shape;297;p41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1138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Century Gothic"/>
              <a:buNone/>
            </a:pPr>
            <a:r>
              <a:rPr lang="bg-BG" sz="2160"/>
              <a:t>Първият ден децата с вълнение украсиха елхата – най – важният елемент и туптящото ‘’сърце’’ на дома в празничните дни. Снежанка, красивата внучка на Дядо Коледа, мотивира децата, а украсата създаде вълнуваща атмосфера.</a:t>
            </a:r>
            <a:endParaRPr sz="2160"/>
          </a:p>
        </p:txBody>
      </p:sp>
      <p:pic>
        <p:nvPicPr>
          <p:cNvPr id="118" name="Google Shape;118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7268" y="1600200"/>
            <a:ext cx="35124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2612" y="1600200"/>
            <a:ext cx="35052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2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lang="bg-BG"/>
              <a:t>21.12.2018г.</a:t>
            </a:r>
            <a:endParaRPr/>
          </a:p>
        </p:txBody>
      </p:sp>
      <p:pic>
        <p:nvPicPr>
          <p:cNvPr descr="0-02-05-ad221c9205378fc4109e239867cc097a66a70cd77f7478be3d342b8bb9c3d642_6452edf.jpg" id="303" name="Google Shape;303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325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-02-05-1cbc9b4afd40126fe14a09e30cd3fbc156ac50f0203ab78e4e9d3c08ba32128f_688cc65d.jpg" id="304" name="Google Shape;304;p42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1138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3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lang="bg-BG"/>
              <a:t>21.12.2018г.</a:t>
            </a:r>
            <a:endParaRPr/>
          </a:p>
        </p:txBody>
      </p:sp>
      <p:pic>
        <p:nvPicPr>
          <p:cNvPr descr="0-02-05-603e8332fa3562822b64c19ec4e638c57b2fbb158768adc7cecdd26f0d4c2884_a2eaab0a.jpg" id="310" name="Google Shape;310;p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7269" y="1600200"/>
            <a:ext cx="3429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-02-05-80090fbbe0a97118f2519fee0728f270cb21cf98ccef34245ef4e4b122036fba_6f7cf61a.jpg" id="311" name="Google Shape;311;p43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4081" y="1600200"/>
            <a:ext cx="3429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"/>
          <p:cNvSpPr txBox="1"/>
          <p:nvPr>
            <p:ph type="title"/>
          </p:nvPr>
        </p:nvSpPr>
        <p:spPr>
          <a:xfrm>
            <a:off x="1593436" y="177800"/>
            <a:ext cx="9782700" cy="202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bg-BG" sz="2000"/>
              <a:t>Очарованието на тези коледни вълнения беше допълнено и от дарението, което получиха децата от яслените групи ‘’Гъбка’’ и ‘’ Мечо’’. То е от Българската православна църква с личното благословение на Светейшия Български патриарх и Софийски митрополит Неофит и с активното съдействие на Белоградчишкия епископ Поликарп. Получените нови играчки и лакомства направиха малчуганите щастливи и изгарящи от нетърпение да си поиграят с тях.</a:t>
            </a:r>
            <a:endParaRPr sz="2000"/>
          </a:p>
        </p:txBody>
      </p:sp>
      <p:pic>
        <p:nvPicPr>
          <p:cNvPr descr="49759168_1975025642580854_3318998435398418432_n.jpg" id="317" name="Google Shape;317;p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325" y="2214554"/>
            <a:ext cx="4815000" cy="3357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9267117_1975025715914180_4505359241111928832_n.jpg" id="318" name="Google Shape;318;p4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1138" y="2204333"/>
            <a:ext cx="4815000" cy="33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5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Century Gothic"/>
              <a:buNone/>
            </a:pPr>
            <a:r>
              <a:rPr lang="bg-BG" sz="2160"/>
              <a:t>Дните на коледни вълшебства завършиха със заслужено спечелените награди от нашите възпитаници за участието им в конкурса ‘’Моята Коледа’’ – 2018г. на Читалище ‘’Пробуда 1961’’гр. Кюстендил. </a:t>
            </a:r>
            <a:endParaRPr sz="2160"/>
          </a:p>
        </p:txBody>
      </p:sp>
      <p:pic>
        <p:nvPicPr>
          <p:cNvPr descr="0-02-04-b3d916231a4855ea6f2177cef4e845bff77811ccc44e4956b7ff6cc60f2b44a3_54ff38c8.jpg" id="324" name="Google Shape;324;p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5769" y="1600200"/>
            <a:ext cx="4572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-02-04-bb04a22cc302c90fecac3698e73db3db9b9a55be969242cfe4ebbe3957dff910_7ced5c2e.jpg" id="325" name="Google Shape;325;p45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82581" y="1600200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6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entury Gothic"/>
              <a:buNone/>
            </a:pPr>
            <a:r>
              <a:rPr lang="bg-BG" sz="3200"/>
              <a:t>В детска градина „Слънце“, Коледа </a:t>
            </a:r>
            <a:br>
              <a:rPr lang="bg-BG" sz="3200"/>
            </a:br>
            <a:r>
              <a:rPr lang="bg-BG" sz="3200"/>
              <a:t>означава щастие, топлина, семеен уют!</a:t>
            </a:r>
            <a:endParaRPr sz="3200"/>
          </a:p>
        </p:txBody>
      </p:sp>
      <p:pic>
        <p:nvPicPr>
          <p:cNvPr id="331" name="Google Shape;331;p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6020" y="1628800"/>
            <a:ext cx="7848900" cy="499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lang="bg-BG"/>
              <a:t>10.12.2018г.</a:t>
            </a:r>
            <a:endParaRPr/>
          </a:p>
        </p:txBody>
      </p:sp>
      <p:pic>
        <p:nvPicPr>
          <p:cNvPr descr="0-02-04-ead8a680066dee078cd86b3cd2e33e5312aa565dc72f8d90edec2a8316b7f2e0_ff7d8f84.jpg" id="125" name="Google Shape;125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325" y="2071678"/>
            <a:ext cx="4815000" cy="36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-02-04-b2bb0d9a692d2ac4ff32a961d9db88b93291ff9367059402a4612f384fa7cb55_51dba663.jpg" id="126" name="Google Shape;126;p16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1138" y="2080617"/>
            <a:ext cx="4815000" cy="36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lang="bg-BG"/>
              <a:t>10.12.2018г.</a:t>
            </a:r>
            <a:endParaRPr/>
          </a:p>
        </p:txBody>
      </p:sp>
      <p:pic>
        <p:nvPicPr>
          <p:cNvPr descr="0-02-04-35ffd762aba5769c8de4fae999e6f81211323179e3af4af09d30fba33fde5b55_bbd08857.jpg" id="132" name="Google Shape;132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325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-02-04-003584b9781ed4d2e921bbe7a41a373fe5e965c2de3753fbc66a3cc5add43ad5_ab15019c.jpg" id="133" name="Google Shape;133;p17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1138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>
            <a:off x="1593436" y="177800"/>
            <a:ext cx="9782700" cy="173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Gothic"/>
              <a:buNone/>
            </a:pPr>
            <a:r>
              <a:rPr lang="bg-BG" sz="2400"/>
              <a:t>Децата от гр. ‘’Светулка’’ украсиха дръвче с ядлива декорация за птичките и катеричките в двора на детската градина.</a:t>
            </a:r>
            <a:endParaRPr sz="2400"/>
          </a:p>
        </p:txBody>
      </p:sp>
      <p:pic>
        <p:nvPicPr>
          <p:cNvPr descr="viber image42.jpg" id="139" name="Google Shape;139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325" y="2168770"/>
            <a:ext cx="4815000" cy="3071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ber image44.jpg" id="140" name="Google Shape;140;p18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1138" y="2143116"/>
            <a:ext cx="4815000" cy="30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1593436" y="177800"/>
            <a:ext cx="9782700" cy="18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Gothic"/>
              <a:buNone/>
            </a:pPr>
            <a:r>
              <a:rPr lang="bg-BG" sz="2400"/>
              <a:t>Заредени с коледен дух и настроение, на следващия ден малчуганите отпътуваха с автобусчета до площад ‘’Велбъжд’’, където  под светлините на красивата елха се срещнаха с Коледния Жабок, който ще занесе писмата им на добрият старец.</a:t>
            </a:r>
            <a:endParaRPr sz="2400"/>
          </a:p>
        </p:txBody>
      </p:sp>
      <p:pic>
        <p:nvPicPr>
          <p:cNvPr descr="48277574_976382299220765_1296876640726417408_o.jpg" id="146" name="Google Shape;146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325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ber image02.jpg" id="147" name="Google Shape;147;p19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1138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lang="bg-BG"/>
              <a:t>11.12.2018г.</a:t>
            </a:r>
            <a:endParaRPr/>
          </a:p>
        </p:txBody>
      </p:sp>
      <p:pic>
        <p:nvPicPr>
          <p:cNvPr descr="viber image27.jpg" id="153" name="Google Shape;153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7918" y="1600200"/>
            <a:ext cx="34077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ber image31.jpg" id="154" name="Google Shape;154;p20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4081" y="1600200"/>
            <a:ext cx="3429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type="title"/>
          </p:nvPr>
        </p:nvSpPr>
        <p:spPr>
          <a:xfrm>
            <a:off x="1593436" y="177800"/>
            <a:ext cx="97827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lang="bg-BG"/>
              <a:t>11.12.2018г.</a:t>
            </a:r>
            <a:endParaRPr/>
          </a:p>
        </p:txBody>
      </p:sp>
      <p:pic>
        <p:nvPicPr>
          <p:cNvPr descr="viber image21.jpg" id="160" name="Google Shape;160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325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ber image39.jpg" id="161" name="Google Shape;161;p21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1138" y="2080617"/>
            <a:ext cx="4815000" cy="36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на Office">
  <a:themeElements>
    <a:clrScheme name="Violet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Шаблон с шарка снежинки">
  <a:themeElements>
    <a:clrScheme name="Violet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