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1" r:id="rId10"/>
    <p:sldId id="264" r:id="rId11"/>
    <p:sldId id="272" r:id="rId12"/>
    <p:sldId id="265" r:id="rId13"/>
    <p:sldId id="267" r:id="rId14"/>
    <p:sldId id="273" r:id="rId15"/>
    <p:sldId id="268" r:id="rId16"/>
    <p:sldId id="274" r:id="rId17"/>
    <p:sldId id="269" r:id="rId18"/>
    <p:sldId id="270" r:id="rId19"/>
    <p:sldId id="275" r:id="rId20"/>
    <p:sldId id="266" r:id="rId21"/>
  </p:sldIdLst>
  <p:sldSz cx="9144000" cy="6858000" type="screen4x3"/>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2" name="Заглавие 1"/>
          <p:cNvSpPr>
            <a:spLocks noGrp="1"/>
          </p:cNvSpPr>
          <p:nvPr>
            <p:ph type="ctrTitle"/>
          </p:nvPr>
        </p:nvSpPr>
        <p:spPr>
          <a:xfrm>
            <a:off x="685800" y="2130425"/>
            <a:ext cx="7772400" cy="1470025"/>
          </a:xfrm>
        </p:spPr>
        <p:txBody>
          <a:bodyPr/>
          <a:lstStyle/>
          <a:p>
            <a:r>
              <a:rPr lang="bg-BG" smtClean="0"/>
              <a:t>Щракнете, за да редактирате стила на заглавието в образеца</a:t>
            </a:r>
            <a:endParaRPr lang="bg-BG"/>
          </a:p>
        </p:txBody>
      </p:sp>
      <p:sp>
        <p:nvSpPr>
          <p:cNvPr id="3" name="Подзаглавие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bg-BG" smtClean="0"/>
              <a:t>Щракнете, за да редактирате стила на подзаглавията в образеца</a:t>
            </a:r>
            <a:endParaRPr lang="bg-BG"/>
          </a:p>
        </p:txBody>
      </p:sp>
      <p:sp>
        <p:nvSpPr>
          <p:cNvPr id="4" name="Контейнер за дата 3"/>
          <p:cNvSpPr>
            <a:spLocks noGrp="1"/>
          </p:cNvSpPr>
          <p:nvPr>
            <p:ph type="dt" sz="half" idx="10"/>
          </p:nvPr>
        </p:nvSpPr>
        <p:spPr/>
        <p:txBody>
          <a:bodyPr/>
          <a:lstStyle/>
          <a:p>
            <a:fld id="{273CC536-4F3D-4E22-A9F1-A3C6D40310AC}" type="datetimeFigureOut">
              <a:rPr lang="bg-BG" smtClean="0"/>
              <a:t>8.10.2025 г.</a:t>
            </a:fld>
            <a:endParaRPr lang="bg-BG"/>
          </a:p>
        </p:txBody>
      </p:sp>
      <p:sp>
        <p:nvSpPr>
          <p:cNvPr id="5" name="Контейнер за долния колонтитул 4"/>
          <p:cNvSpPr>
            <a:spLocks noGrp="1"/>
          </p:cNvSpPr>
          <p:nvPr>
            <p:ph type="ftr" sz="quarter" idx="11"/>
          </p:nvPr>
        </p:nvSpPr>
        <p:spPr/>
        <p:txBody>
          <a:bodyPr/>
          <a:lstStyle/>
          <a:p>
            <a:endParaRPr lang="bg-BG"/>
          </a:p>
        </p:txBody>
      </p:sp>
      <p:sp>
        <p:nvSpPr>
          <p:cNvPr id="6" name="Контейнер за номер на слайда 5"/>
          <p:cNvSpPr>
            <a:spLocks noGrp="1"/>
          </p:cNvSpPr>
          <p:nvPr>
            <p:ph type="sldNum" sz="quarter" idx="12"/>
          </p:nvPr>
        </p:nvSpPr>
        <p:spPr/>
        <p:txBody>
          <a:bodyPr/>
          <a:lstStyle/>
          <a:p>
            <a:fld id="{353F3F3C-A60D-426C-8F94-912700854F7B}" type="slidenum">
              <a:rPr lang="bg-BG" smtClean="0"/>
              <a:t>‹#›</a:t>
            </a:fld>
            <a:endParaRPr lang="bg-B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smtClean="0"/>
              <a:t>Щракнете, за да редактирате стила на заглавието в образеца</a:t>
            </a:r>
            <a:endParaRPr lang="bg-BG"/>
          </a:p>
        </p:txBody>
      </p:sp>
      <p:sp>
        <p:nvSpPr>
          <p:cNvPr id="3" name="Контейнер за вертикален текст 2"/>
          <p:cNvSpPr>
            <a:spLocks noGrp="1"/>
          </p:cNvSpPr>
          <p:nvPr>
            <p:ph type="body" orient="vert" idx="1"/>
          </p:nvPr>
        </p:nvSpPr>
        <p:spPr/>
        <p:txBody>
          <a:bodyPr vert="eaVert"/>
          <a:lstStyle/>
          <a:p>
            <a:pPr lvl="0"/>
            <a:r>
              <a:rPr lang="bg-BG" smtClean="0"/>
              <a:t>Щракн., за да ред. стил на загл. в обр.</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bg-BG"/>
          </a:p>
        </p:txBody>
      </p:sp>
      <p:sp>
        <p:nvSpPr>
          <p:cNvPr id="4" name="Контейнер за дата 3"/>
          <p:cNvSpPr>
            <a:spLocks noGrp="1"/>
          </p:cNvSpPr>
          <p:nvPr>
            <p:ph type="dt" sz="half" idx="10"/>
          </p:nvPr>
        </p:nvSpPr>
        <p:spPr/>
        <p:txBody>
          <a:bodyPr/>
          <a:lstStyle/>
          <a:p>
            <a:fld id="{273CC536-4F3D-4E22-A9F1-A3C6D40310AC}" type="datetimeFigureOut">
              <a:rPr lang="bg-BG" smtClean="0"/>
              <a:t>8.10.2025 г.</a:t>
            </a:fld>
            <a:endParaRPr lang="bg-BG"/>
          </a:p>
        </p:txBody>
      </p:sp>
      <p:sp>
        <p:nvSpPr>
          <p:cNvPr id="5" name="Контейнер за долния колонтитул 4"/>
          <p:cNvSpPr>
            <a:spLocks noGrp="1"/>
          </p:cNvSpPr>
          <p:nvPr>
            <p:ph type="ftr" sz="quarter" idx="11"/>
          </p:nvPr>
        </p:nvSpPr>
        <p:spPr/>
        <p:txBody>
          <a:bodyPr/>
          <a:lstStyle/>
          <a:p>
            <a:endParaRPr lang="bg-BG"/>
          </a:p>
        </p:txBody>
      </p:sp>
      <p:sp>
        <p:nvSpPr>
          <p:cNvPr id="6" name="Контейнер за номер на слайда 5"/>
          <p:cNvSpPr>
            <a:spLocks noGrp="1"/>
          </p:cNvSpPr>
          <p:nvPr>
            <p:ph type="sldNum" sz="quarter" idx="12"/>
          </p:nvPr>
        </p:nvSpPr>
        <p:spPr/>
        <p:txBody>
          <a:bodyPr/>
          <a:lstStyle/>
          <a:p>
            <a:fld id="{353F3F3C-A60D-426C-8F94-912700854F7B}" type="slidenum">
              <a:rPr lang="bg-BG" smtClean="0"/>
              <a:t>‹#›</a:t>
            </a:fld>
            <a:endParaRPr lang="bg-B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Вертикално заглавие 1"/>
          <p:cNvSpPr>
            <a:spLocks noGrp="1"/>
          </p:cNvSpPr>
          <p:nvPr>
            <p:ph type="title" orient="vert"/>
          </p:nvPr>
        </p:nvSpPr>
        <p:spPr>
          <a:xfrm>
            <a:off x="6629400" y="274638"/>
            <a:ext cx="2057400" cy="5851525"/>
          </a:xfrm>
        </p:spPr>
        <p:txBody>
          <a:bodyPr vert="eaVert"/>
          <a:lstStyle/>
          <a:p>
            <a:r>
              <a:rPr lang="bg-BG" smtClean="0"/>
              <a:t>Щракнете, за да редактирате стила на заглавието в образеца</a:t>
            </a:r>
            <a:endParaRPr lang="bg-BG"/>
          </a:p>
        </p:txBody>
      </p:sp>
      <p:sp>
        <p:nvSpPr>
          <p:cNvPr id="3" name="Контейнер за вертикален текст 2"/>
          <p:cNvSpPr>
            <a:spLocks noGrp="1"/>
          </p:cNvSpPr>
          <p:nvPr>
            <p:ph type="body" orient="vert" idx="1"/>
          </p:nvPr>
        </p:nvSpPr>
        <p:spPr>
          <a:xfrm>
            <a:off x="457200" y="274638"/>
            <a:ext cx="6019800" cy="5851525"/>
          </a:xfrm>
        </p:spPr>
        <p:txBody>
          <a:bodyPr vert="eaVert"/>
          <a:lstStyle/>
          <a:p>
            <a:pPr lvl="0"/>
            <a:r>
              <a:rPr lang="bg-BG" smtClean="0"/>
              <a:t>Щракн., за да ред. стил на загл. в обр.</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bg-BG"/>
          </a:p>
        </p:txBody>
      </p:sp>
      <p:sp>
        <p:nvSpPr>
          <p:cNvPr id="4" name="Контейнер за дата 3"/>
          <p:cNvSpPr>
            <a:spLocks noGrp="1"/>
          </p:cNvSpPr>
          <p:nvPr>
            <p:ph type="dt" sz="half" idx="10"/>
          </p:nvPr>
        </p:nvSpPr>
        <p:spPr/>
        <p:txBody>
          <a:bodyPr/>
          <a:lstStyle/>
          <a:p>
            <a:fld id="{273CC536-4F3D-4E22-A9F1-A3C6D40310AC}" type="datetimeFigureOut">
              <a:rPr lang="bg-BG" smtClean="0"/>
              <a:t>8.10.2025 г.</a:t>
            </a:fld>
            <a:endParaRPr lang="bg-BG"/>
          </a:p>
        </p:txBody>
      </p:sp>
      <p:sp>
        <p:nvSpPr>
          <p:cNvPr id="5" name="Контейнер за долния колонтитул 4"/>
          <p:cNvSpPr>
            <a:spLocks noGrp="1"/>
          </p:cNvSpPr>
          <p:nvPr>
            <p:ph type="ftr" sz="quarter" idx="11"/>
          </p:nvPr>
        </p:nvSpPr>
        <p:spPr/>
        <p:txBody>
          <a:bodyPr/>
          <a:lstStyle/>
          <a:p>
            <a:endParaRPr lang="bg-BG"/>
          </a:p>
        </p:txBody>
      </p:sp>
      <p:sp>
        <p:nvSpPr>
          <p:cNvPr id="6" name="Контейнер за номер на слайда 5"/>
          <p:cNvSpPr>
            <a:spLocks noGrp="1"/>
          </p:cNvSpPr>
          <p:nvPr>
            <p:ph type="sldNum" sz="quarter" idx="12"/>
          </p:nvPr>
        </p:nvSpPr>
        <p:spPr/>
        <p:txBody>
          <a:bodyPr/>
          <a:lstStyle/>
          <a:p>
            <a:fld id="{353F3F3C-A60D-426C-8F94-912700854F7B}" type="slidenum">
              <a:rPr lang="bg-BG" smtClean="0"/>
              <a:t>‹#›</a:t>
            </a:fld>
            <a:endParaRPr lang="bg-B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smtClean="0"/>
              <a:t>Щракнете, за да редактирате стила на заглавието в образеца</a:t>
            </a:r>
            <a:endParaRPr lang="bg-BG"/>
          </a:p>
        </p:txBody>
      </p:sp>
      <p:sp>
        <p:nvSpPr>
          <p:cNvPr id="3" name="Контейнер за съдържание 2"/>
          <p:cNvSpPr>
            <a:spLocks noGrp="1"/>
          </p:cNvSpPr>
          <p:nvPr>
            <p:ph idx="1"/>
          </p:nvPr>
        </p:nvSpPr>
        <p:spPr/>
        <p:txBody>
          <a:bodyPr/>
          <a:lstStyle/>
          <a:p>
            <a:pPr lvl="0"/>
            <a:r>
              <a:rPr lang="bg-BG" smtClean="0"/>
              <a:t>Щракн., за да ред. стил на загл. в обр.</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bg-BG"/>
          </a:p>
        </p:txBody>
      </p:sp>
      <p:sp>
        <p:nvSpPr>
          <p:cNvPr id="4" name="Контейнер за дата 3"/>
          <p:cNvSpPr>
            <a:spLocks noGrp="1"/>
          </p:cNvSpPr>
          <p:nvPr>
            <p:ph type="dt" sz="half" idx="10"/>
          </p:nvPr>
        </p:nvSpPr>
        <p:spPr/>
        <p:txBody>
          <a:bodyPr/>
          <a:lstStyle/>
          <a:p>
            <a:fld id="{273CC536-4F3D-4E22-A9F1-A3C6D40310AC}" type="datetimeFigureOut">
              <a:rPr lang="bg-BG" smtClean="0"/>
              <a:t>8.10.2025 г.</a:t>
            </a:fld>
            <a:endParaRPr lang="bg-BG"/>
          </a:p>
        </p:txBody>
      </p:sp>
      <p:sp>
        <p:nvSpPr>
          <p:cNvPr id="5" name="Контейнер за долния колонтитул 4"/>
          <p:cNvSpPr>
            <a:spLocks noGrp="1"/>
          </p:cNvSpPr>
          <p:nvPr>
            <p:ph type="ftr" sz="quarter" idx="11"/>
          </p:nvPr>
        </p:nvSpPr>
        <p:spPr/>
        <p:txBody>
          <a:bodyPr/>
          <a:lstStyle/>
          <a:p>
            <a:endParaRPr lang="bg-BG"/>
          </a:p>
        </p:txBody>
      </p:sp>
      <p:sp>
        <p:nvSpPr>
          <p:cNvPr id="6" name="Контейнер за номер на слайда 5"/>
          <p:cNvSpPr>
            <a:spLocks noGrp="1"/>
          </p:cNvSpPr>
          <p:nvPr>
            <p:ph type="sldNum" sz="quarter" idx="12"/>
          </p:nvPr>
        </p:nvSpPr>
        <p:spPr/>
        <p:txBody>
          <a:bodyPr/>
          <a:lstStyle/>
          <a:p>
            <a:fld id="{353F3F3C-A60D-426C-8F94-912700854F7B}" type="slidenum">
              <a:rPr lang="bg-BG" smtClean="0"/>
              <a:t>‹#›</a:t>
            </a:fld>
            <a:endParaRPr lang="bg-B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Заглавие 1"/>
          <p:cNvSpPr>
            <a:spLocks noGrp="1"/>
          </p:cNvSpPr>
          <p:nvPr>
            <p:ph type="title"/>
          </p:nvPr>
        </p:nvSpPr>
        <p:spPr>
          <a:xfrm>
            <a:off x="722313" y="4406900"/>
            <a:ext cx="7772400" cy="1362075"/>
          </a:xfrm>
        </p:spPr>
        <p:txBody>
          <a:bodyPr anchor="t"/>
          <a:lstStyle>
            <a:lvl1pPr algn="l">
              <a:defRPr sz="4000" b="1" cap="all"/>
            </a:lvl1pPr>
          </a:lstStyle>
          <a:p>
            <a:r>
              <a:rPr lang="bg-BG" smtClean="0"/>
              <a:t>Щракнете, за да редактирате стила на заглавието в образеца</a:t>
            </a:r>
            <a:endParaRPr lang="bg-BG"/>
          </a:p>
        </p:txBody>
      </p:sp>
      <p:sp>
        <p:nvSpPr>
          <p:cNvPr id="3" name="Текстов контейне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smtClean="0"/>
              <a:t>Щракн., за да ред. стил на загл. в обр.</a:t>
            </a:r>
          </a:p>
        </p:txBody>
      </p:sp>
      <p:sp>
        <p:nvSpPr>
          <p:cNvPr id="4" name="Контейнер за дата 3"/>
          <p:cNvSpPr>
            <a:spLocks noGrp="1"/>
          </p:cNvSpPr>
          <p:nvPr>
            <p:ph type="dt" sz="half" idx="10"/>
          </p:nvPr>
        </p:nvSpPr>
        <p:spPr/>
        <p:txBody>
          <a:bodyPr/>
          <a:lstStyle/>
          <a:p>
            <a:fld id="{273CC536-4F3D-4E22-A9F1-A3C6D40310AC}" type="datetimeFigureOut">
              <a:rPr lang="bg-BG" smtClean="0"/>
              <a:t>8.10.2025 г.</a:t>
            </a:fld>
            <a:endParaRPr lang="bg-BG"/>
          </a:p>
        </p:txBody>
      </p:sp>
      <p:sp>
        <p:nvSpPr>
          <p:cNvPr id="5" name="Контейнер за долния колонтитул 4"/>
          <p:cNvSpPr>
            <a:spLocks noGrp="1"/>
          </p:cNvSpPr>
          <p:nvPr>
            <p:ph type="ftr" sz="quarter" idx="11"/>
          </p:nvPr>
        </p:nvSpPr>
        <p:spPr/>
        <p:txBody>
          <a:bodyPr/>
          <a:lstStyle/>
          <a:p>
            <a:endParaRPr lang="bg-BG"/>
          </a:p>
        </p:txBody>
      </p:sp>
      <p:sp>
        <p:nvSpPr>
          <p:cNvPr id="6" name="Контейнер за номер на слайда 5"/>
          <p:cNvSpPr>
            <a:spLocks noGrp="1"/>
          </p:cNvSpPr>
          <p:nvPr>
            <p:ph type="sldNum" sz="quarter" idx="12"/>
          </p:nvPr>
        </p:nvSpPr>
        <p:spPr/>
        <p:txBody>
          <a:bodyPr/>
          <a:lstStyle/>
          <a:p>
            <a:fld id="{353F3F3C-A60D-426C-8F94-912700854F7B}" type="slidenum">
              <a:rPr lang="bg-BG" smtClean="0"/>
              <a:t>‹#›</a:t>
            </a:fld>
            <a:endParaRPr lang="bg-B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smtClean="0"/>
              <a:t>Щракнете, за да редактирате стила на заглавието в образеца</a:t>
            </a:r>
            <a:endParaRPr lang="bg-BG"/>
          </a:p>
        </p:txBody>
      </p:sp>
      <p:sp>
        <p:nvSpPr>
          <p:cNvPr id="3" name="Контейнер за съдържани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bg-BG" smtClean="0"/>
              <a:t>Щракн., за да ред. стил на загл. в обр.</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bg-BG"/>
          </a:p>
        </p:txBody>
      </p:sp>
      <p:sp>
        <p:nvSpPr>
          <p:cNvPr id="4" name="Контейнер за съдържани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bg-BG" smtClean="0"/>
              <a:t>Щракн., за да ред. стил на загл. в обр.</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bg-BG"/>
          </a:p>
        </p:txBody>
      </p:sp>
      <p:sp>
        <p:nvSpPr>
          <p:cNvPr id="5" name="Контейнер за дата 4"/>
          <p:cNvSpPr>
            <a:spLocks noGrp="1"/>
          </p:cNvSpPr>
          <p:nvPr>
            <p:ph type="dt" sz="half" idx="10"/>
          </p:nvPr>
        </p:nvSpPr>
        <p:spPr/>
        <p:txBody>
          <a:bodyPr/>
          <a:lstStyle/>
          <a:p>
            <a:fld id="{273CC536-4F3D-4E22-A9F1-A3C6D40310AC}" type="datetimeFigureOut">
              <a:rPr lang="bg-BG" smtClean="0"/>
              <a:t>8.10.2025 г.</a:t>
            </a:fld>
            <a:endParaRPr lang="bg-BG"/>
          </a:p>
        </p:txBody>
      </p:sp>
      <p:sp>
        <p:nvSpPr>
          <p:cNvPr id="6" name="Контейнер за долния колонтитул 5"/>
          <p:cNvSpPr>
            <a:spLocks noGrp="1"/>
          </p:cNvSpPr>
          <p:nvPr>
            <p:ph type="ftr" sz="quarter" idx="11"/>
          </p:nvPr>
        </p:nvSpPr>
        <p:spPr/>
        <p:txBody>
          <a:bodyPr/>
          <a:lstStyle/>
          <a:p>
            <a:endParaRPr lang="bg-BG"/>
          </a:p>
        </p:txBody>
      </p:sp>
      <p:sp>
        <p:nvSpPr>
          <p:cNvPr id="7" name="Контейнер за номер на слайда 6"/>
          <p:cNvSpPr>
            <a:spLocks noGrp="1"/>
          </p:cNvSpPr>
          <p:nvPr>
            <p:ph type="sldNum" sz="quarter" idx="12"/>
          </p:nvPr>
        </p:nvSpPr>
        <p:spPr/>
        <p:txBody>
          <a:bodyPr/>
          <a:lstStyle/>
          <a:p>
            <a:fld id="{353F3F3C-A60D-426C-8F94-912700854F7B}" type="slidenum">
              <a:rPr lang="bg-BG" smtClean="0"/>
              <a:t>‹#›</a:t>
            </a:fld>
            <a:endParaRPr lang="bg-B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lvl1pPr>
              <a:defRPr/>
            </a:lvl1pPr>
          </a:lstStyle>
          <a:p>
            <a:r>
              <a:rPr lang="bg-BG" smtClean="0"/>
              <a:t>Щракнете, за да редактирате стила на заглавието в образеца</a:t>
            </a:r>
            <a:endParaRPr lang="bg-BG"/>
          </a:p>
        </p:txBody>
      </p:sp>
      <p:sp>
        <p:nvSpPr>
          <p:cNvPr id="3" name="Текстов контейне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 за да ред. стил на загл. в обр.</a:t>
            </a:r>
          </a:p>
        </p:txBody>
      </p:sp>
      <p:sp>
        <p:nvSpPr>
          <p:cNvPr id="4" name="Контейнер за съдържани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 за да ред. стил на загл. в обр.</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bg-BG"/>
          </a:p>
        </p:txBody>
      </p:sp>
      <p:sp>
        <p:nvSpPr>
          <p:cNvPr id="5" name="Текстов контейне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 за да ред. стил на загл. в обр.</a:t>
            </a:r>
          </a:p>
        </p:txBody>
      </p:sp>
      <p:sp>
        <p:nvSpPr>
          <p:cNvPr id="6" name="Контейнер за съдържани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 за да ред. стил на загл. в обр.</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bg-BG"/>
          </a:p>
        </p:txBody>
      </p:sp>
      <p:sp>
        <p:nvSpPr>
          <p:cNvPr id="7" name="Контейнер за дата 6"/>
          <p:cNvSpPr>
            <a:spLocks noGrp="1"/>
          </p:cNvSpPr>
          <p:nvPr>
            <p:ph type="dt" sz="half" idx="10"/>
          </p:nvPr>
        </p:nvSpPr>
        <p:spPr/>
        <p:txBody>
          <a:bodyPr/>
          <a:lstStyle/>
          <a:p>
            <a:fld id="{273CC536-4F3D-4E22-A9F1-A3C6D40310AC}" type="datetimeFigureOut">
              <a:rPr lang="bg-BG" smtClean="0"/>
              <a:t>8.10.2025 г.</a:t>
            </a:fld>
            <a:endParaRPr lang="bg-BG"/>
          </a:p>
        </p:txBody>
      </p:sp>
      <p:sp>
        <p:nvSpPr>
          <p:cNvPr id="8" name="Контейнер за долния колонтитул 7"/>
          <p:cNvSpPr>
            <a:spLocks noGrp="1"/>
          </p:cNvSpPr>
          <p:nvPr>
            <p:ph type="ftr" sz="quarter" idx="11"/>
          </p:nvPr>
        </p:nvSpPr>
        <p:spPr/>
        <p:txBody>
          <a:bodyPr/>
          <a:lstStyle/>
          <a:p>
            <a:endParaRPr lang="bg-BG"/>
          </a:p>
        </p:txBody>
      </p:sp>
      <p:sp>
        <p:nvSpPr>
          <p:cNvPr id="9" name="Контейнер за номер на слайда 8"/>
          <p:cNvSpPr>
            <a:spLocks noGrp="1"/>
          </p:cNvSpPr>
          <p:nvPr>
            <p:ph type="sldNum" sz="quarter" idx="12"/>
          </p:nvPr>
        </p:nvSpPr>
        <p:spPr/>
        <p:txBody>
          <a:bodyPr/>
          <a:lstStyle/>
          <a:p>
            <a:fld id="{353F3F3C-A60D-426C-8F94-912700854F7B}" type="slidenum">
              <a:rPr lang="bg-BG" smtClean="0"/>
              <a:t>‹#›</a:t>
            </a:fld>
            <a:endParaRPr lang="bg-B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smtClean="0"/>
              <a:t>Щракнете, за да редактирате стила на заглавието в образеца</a:t>
            </a:r>
            <a:endParaRPr lang="bg-BG"/>
          </a:p>
        </p:txBody>
      </p:sp>
      <p:sp>
        <p:nvSpPr>
          <p:cNvPr id="3" name="Контейнер за дата 2"/>
          <p:cNvSpPr>
            <a:spLocks noGrp="1"/>
          </p:cNvSpPr>
          <p:nvPr>
            <p:ph type="dt" sz="half" idx="10"/>
          </p:nvPr>
        </p:nvSpPr>
        <p:spPr/>
        <p:txBody>
          <a:bodyPr/>
          <a:lstStyle/>
          <a:p>
            <a:fld id="{273CC536-4F3D-4E22-A9F1-A3C6D40310AC}" type="datetimeFigureOut">
              <a:rPr lang="bg-BG" smtClean="0"/>
              <a:t>8.10.2025 г.</a:t>
            </a:fld>
            <a:endParaRPr lang="bg-BG"/>
          </a:p>
        </p:txBody>
      </p:sp>
      <p:sp>
        <p:nvSpPr>
          <p:cNvPr id="4" name="Контейнер за долния колонтитул 3"/>
          <p:cNvSpPr>
            <a:spLocks noGrp="1"/>
          </p:cNvSpPr>
          <p:nvPr>
            <p:ph type="ftr" sz="quarter" idx="11"/>
          </p:nvPr>
        </p:nvSpPr>
        <p:spPr/>
        <p:txBody>
          <a:bodyPr/>
          <a:lstStyle/>
          <a:p>
            <a:endParaRPr lang="bg-BG"/>
          </a:p>
        </p:txBody>
      </p:sp>
      <p:sp>
        <p:nvSpPr>
          <p:cNvPr id="5" name="Контейнер за номер на слайда 4"/>
          <p:cNvSpPr>
            <a:spLocks noGrp="1"/>
          </p:cNvSpPr>
          <p:nvPr>
            <p:ph type="sldNum" sz="quarter" idx="12"/>
          </p:nvPr>
        </p:nvSpPr>
        <p:spPr/>
        <p:txBody>
          <a:bodyPr/>
          <a:lstStyle/>
          <a:p>
            <a:fld id="{353F3F3C-A60D-426C-8F94-912700854F7B}" type="slidenum">
              <a:rPr lang="bg-BG" smtClean="0"/>
              <a:t>‹#›</a:t>
            </a:fld>
            <a:endParaRPr lang="bg-B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Контейнер за дата 1"/>
          <p:cNvSpPr>
            <a:spLocks noGrp="1"/>
          </p:cNvSpPr>
          <p:nvPr>
            <p:ph type="dt" sz="half" idx="10"/>
          </p:nvPr>
        </p:nvSpPr>
        <p:spPr/>
        <p:txBody>
          <a:bodyPr/>
          <a:lstStyle/>
          <a:p>
            <a:fld id="{273CC536-4F3D-4E22-A9F1-A3C6D40310AC}" type="datetimeFigureOut">
              <a:rPr lang="bg-BG" smtClean="0"/>
              <a:t>8.10.2025 г.</a:t>
            </a:fld>
            <a:endParaRPr lang="bg-BG"/>
          </a:p>
        </p:txBody>
      </p:sp>
      <p:sp>
        <p:nvSpPr>
          <p:cNvPr id="3" name="Контейнер за долния колонтитул 2"/>
          <p:cNvSpPr>
            <a:spLocks noGrp="1"/>
          </p:cNvSpPr>
          <p:nvPr>
            <p:ph type="ftr" sz="quarter" idx="11"/>
          </p:nvPr>
        </p:nvSpPr>
        <p:spPr/>
        <p:txBody>
          <a:bodyPr/>
          <a:lstStyle/>
          <a:p>
            <a:endParaRPr lang="bg-BG"/>
          </a:p>
        </p:txBody>
      </p:sp>
      <p:sp>
        <p:nvSpPr>
          <p:cNvPr id="4" name="Контейнер за номер на слайда 3"/>
          <p:cNvSpPr>
            <a:spLocks noGrp="1"/>
          </p:cNvSpPr>
          <p:nvPr>
            <p:ph type="sldNum" sz="quarter" idx="12"/>
          </p:nvPr>
        </p:nvSpPr>
        <p:spPr/>
        <p:txBody>
          <a:bodyPr/>
          <a:lstStyle/>
          <a:p>
            <a:fld id="{353F3F3C-A60D-426C-8F94-912700854F7B}" type="slidenum">
              <a:rPr lang="bg-BG" smtClean="0"/>
              <a:t>‹#›</a:t>
            </a:fld>
            <a:endParaRPr lang="bg-B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57200" y="273050"/>
            <a:ext cx="3008313" cy="1162050"/>
          </a:xfrm>
        </p:spPr>
        <p:txBody>
          <a:bodyPr anchor="b"/>
          <a:lstStyle>
            <a:lvl1pPr algn="l">
              <a:defRPr sz="2000" b="1"/>
            </a:lvl1pPr>
          </a:lstStyle>
          <a:p>
            <a:r>
              <a:rPr lang="bg-BG" smtClean="0"/>
              <a:t>Щракнете, за да редактирате стила на заглавието в образеца</a:t>
            </a:r>
            <a:endParaRPr lang="bg-BG"/>
          </a:p>
        </p:txBody>
      </p:sp>
      <p:sp>
        <p:nvSpPr>
          <p:cNvPr id="3" name="Контейнер за съдържани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smtClean="0"/>
              <a:t>Щракн., за да ред. стил на загл. в обр.</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bg-BG"/>
          </a:p>
        </p:txBody>
      </p:sp>
      <p:sp>
        <p:nvSpPr>
          <p:cNvPr id="4" name="Текстов контейне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 за да ред. стил на загл. в обр.</a:t>
            </a:r>
          </a:p>
        </p:txBody>
      </p:sp>
      <p:sp>
        <p:nvSpPr>
          <p:cNvPr id="5" name="Контейнер за дата 4"/>
          <p:cNvSpPr>
            <a:spLocks noGrp="1"/>
          </p:cNvSpPr>
          <p:nvPr>
            <p:ph type="dt" sz="half" idx="10"/>
          </p:nvPr>
        </p:nvSpPr>
        <p:spPr/>
        <p:txBody>
          <a:bodyPr/>
          <a:lstStyle/>
          <a:p>
            <a:fld id="{273CC536-4F3D-4E22-A9F1-A3C6D40310AC}" type="datetimeFigureOut">
              <a:rPr lang="bg-BG" smtClean="0"/>
              <a:t>8.10.2025 г.</a:t>
            </a:fld>
            <a:endParaRPr lang="bg-BG"/>
          </a:p>
        </p:txBody>
      </p:sp>
      <p:sp>
        <p:nvSpPr>
          <p:cNvPr id="6" name="Контейнер за долния колонтитул 5"/>
          <p:cNvSpPr>
            <a:spLocks noGrp="1"/>
          </p:cNvSpPr>
          <p:nvPr>
            <p:ph type="ftr" sz="quarter" idx="11"/>
          </p:nvPr>
        </p:nvSpPr>
        <p:spPr/>
        <p:txBody>
          <a:bodyPr/>
          <a:lstStyle/>
          <a:p>
            <a:endParaRPr lang="bg-BG"/>
          </a:p>
        </p:txBody>
      </p:sp>
      <p:sp>
        <p:nvSpPr>
          <p:cNvPr id="7" name="Контейнер за номер на слайда 6"/>
          <p:cNvSpPr>
            <a:spLocks noGrp="1"/>
          </p:cNvSpPr>
          <p:nvPr>
            <p:ph type="sldNum" sz="quarter" idx="12"/>
          </p:nvPr>
        </p:nvSpPr>
        <p:spPr/>
        <p:txBody>
          <a:bodyPr/>
          <a:lstStyle/>
          <a:p>
            <a:fld id="{353F3F3C-A60D-426C-8F94-912700854F7B}" type="slidenum">
              <a:rPr lang="bg-BG" smtClean="0"/>
              <a:t>‹#›</a:t>
            </a:fld>
            <a:endParaRPr lang="bg-B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792288" y="4800600"/>
            <a:ext cx="5486400" cy="566738"/>
          </a:xfrm>
        </p:spPr>
        <p:txBody>
          <a:bodyPr anchor="b"/>
          <a:lstStyle>
            <a:lvl1pPr algn="l">
              <a:defRPr sz="2000" b="1"/>
            </a:lvl1pPr>
          </a:lstStyle>
          <a:p>
            <a:r>
              <a:rPr lang="bg-BG" smtClean="0"/>
              <a:t>Щракнете, за да редактирате стила на заглавието в образеца</a:t>
            </a:r>
            <a:endParaRPr lang="bg-BG"/>
          </a:p>
        </p:txBody>
      </p:sp>
      <p:sp>
        <p:nvSpPr>
          <p:cNvPr id="3" name="Контейнер за картина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bg-BG"/>
          </a:p>
        </p:txBody>
      </p:sp>
      <p:sp>
        <p:nvSpPr>
          <p:cNvPr id="4" name="Текстов контейне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 за да ред. стил на загл. в обр.</a:t>
            </a:r>
          </a:p>
        </p:txBody>
      </p:sp>
      <p:sp>
        <p:nvSpPr>
          <p:cNvPr id="5" name="Контейнер за дата 4"/>
          <p:cNvSpPr>
            <a:spLocks noGrp="1"/>
          </p:cNvSpPr>
          <p:nvPr>
            <p:ph type="dt" sz="half" idx="10"/>
          </p:nvPr>
        </p:nvSpPr>
        <p:spPr/>
        <p:txBody>
          <a:bodyPr/>
          <a:lstStyle/>
          <a:p>
            <a:fld id="{273CC536-4F3D-4E22-A9F1-A3C6D40310AC}" type="datetimeFigureOut">
              <a:rPr lang="bg-BG" smtClean="0"/>
              <a:t>8.10.2025 г.</a:t>
            </a:fld>
            <a:endParaRPr lang="bg-BG"/>
          </a:p>
        </p:txBody>
      </p:sp>
      <p:sp>
        <p:nvSpPr>
          <p:cNvPr id="6" name="Контейнер за долния колонтитул 5"/>
          <p:cNvSpPr>
            <a:spLocks noGrp="1"/>
          </p:cNvSpPr>
          <p:nvPr>
            <p:ph type="ftr" sz="quarter" idx="11"/>
          </p:nvPr>
        </p:nvSpPr>
        <p:spPr/>
        <p:txBody>
          <a:bodyPr/>
          <a:lstStyle/>
          <a:p>
            <a:endParaRPr lang="bg-BG"/>
          </a:p>
        </p:txBody>
      </p:sp>
      <p:sp>
        <p:nvSpPr>
          <p:cNvPr id="7" name="Контейнер за номер на слайда 6"/>
          <p:cNvSpPr>
            <a:spLocks noGrp="1"/>
          </p:cNvSpPr>
          <p:nvPr>
            <p:ph type="sldNum" sz="quarter" idx="12"/>
          </p:nvPr>
        </p:nvSpPr>
        <p:spPr/>
        <p:txBody>
          <a:bodyPr/>
          <a:lstStyle/>
          <a:p>
            <a:fld id="{353F3F3C-A60D-426C-8F94-912700854F7B}" type="slidenum">
              <a:rPr lang="bg-BG" smtClean="0"/>
              <a:t>‹#›</a:t>
            </a:fld>
            <a:endParaRPr lang="bg-B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488C4"/>
            </a:gs>
            <a:gs pos="53000">
              <a:srgbClr val="D4DEFF"/>
            </a:gs>
            <a:gs pos="83000">
              <a:srgbClr val="D4DEFF"/>
            </a:gs>
            <a:gs pos="100000">
              <a:srgbClr val="96AB94"/>
            </a:gs>
          </a:gsLst>
          <a:lin ang="5400000" scaled="0"/>
          <a:tileRect/>
        </a:gradFill>
        <a:effectLst/>
      </p:bgPr>
    </p:bg>
    <p:spTree>
      <p:nvGrpSpPr>
        <p:cNvPr id="1" name=""/>
        <p:cNvGrpSpPr/>
        <p:nvPr/>
      </p:nvGrpSpPr>
      <p:grpSpPr>
        <a:xfrm>
          <a:off x="0" y="0"/>
          <a:ext cx="0" cy="0"/>
          <a:chOff x="0" y="0"/>
          <a:chExt cx="0" cy="0"/>
        </a:xfrm>
      </p:grpSpPr>
      <p:sp>
        <p:nvSpPr>
          <p:cNvPr id="2" name="Контейнер за заглавие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bg-BG" smtClean="0"/>
              <a:t>Щракнете, за да редактирате стила на заглавието в образеца</a:t>
            </a:r>
            <a:endParaRPr lang="bg-BG"/>
          </a:p>
        </p:txBody>
      </p:sp>
      <p:sp>
        <p:nvSpPr>
          <p:cNvPr id="3" name="Текстов контейне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bg-BG" smtClean="0"/>
              <a:t>Щракн., за да ред. стил на загл. в обр.</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bg-BG"/>
          </a:p>
        </p:txBody>
      </p:sp>
      <p:sp>
        <p:nvSpPr>
          <p:cNvPr id="4" name="Контейнер за 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3CC536-4F3D-4E22-A9F1-A3C6D40310AC}" type="datetimeFigureOut">
              <a:rPr lang="bg-BG" smtClean="0"/>
              <a:t>8.10.2025 г.</a:t>
            </a:fld>
            <a:endParaRPr lang="bg-BG"/>
          </a:p>
        </p:txBody>
      </p:sp>
      <p:sp>
        <p:nvSpPr>
          <p:cNvPr id="5" name="Контейнер за долния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bg-BG"/>
          </a:p>
        </p:txBody>
      </p:sp>
      <p:sp>
        <p:nvSpPr>
          <p:cNvPr id="6" name="Контейнер за номер на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3F3F3C-A60D-426C-8F94-912700854F7B}" type="slidenum">
              <a:rPr lang="bg-BG" smtClean="0"/>
              <a:t>‹#›</a:t>
            </a:fld>
            <a:endParaRPr lang="bg-BG"/>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95536" y="620688"/>
            <a:ext cx="8229600" cy="2866330"/>
          </a:xfrm>
        </p:spPr>
        <p:txBody>
          <a:bodyPr>
            <a:normAutofit/>
          </a:bodyPr>
          <a:lstStyle/>
          <a:p>
            <a:pPr algn="l"/>
            <a:r>
              <a:rPr lang="bg-BG" sz="2800" b="1" dirty="0" smtClean="0"/>
              <a:t> Практически </a:t>
            </a:r>
            <a:r>
              <a:rPr lang="bg-BG" sz="2800" b="1" dirty="0"/>
              <a:t>насоки за действията, които работещите в образователните институции в сферата на средното образование следва да предприемат в случай на инцидент, ситуация на насилие </a:t>
            </a:r>
          </a:p>
        </p:txBody>
      </p:sp>
      <p:pic>
        <p:nvPicPr>
          <p:cNvPr id="4" name="Контейнер за съдържание 3"/>
          <p:cNvPicPr>
            <a:picLocks noGrp="1" noChangeAspect="1"/>
          </p:cNvPicPr>
          <p:nvPr>
            <p:ph idx="1"/>
          </p:nvPr>
        </p:nvPicPr>
        <p:blipFill rotWithShape="1">
          <a:blip r:embed="rId3">
            <a:clrChange>
              <a:clrFrom>
                <a:srgbClr val="D589A6"/>
              </a:clrFrom>
              <a:clrTo>
                <a:srgbClr val="D589A6">
                  <a:alpha val="0"/>
                </a:srgbClr>
              </a:clrTo>
            </a:clrChange>
            <a:extLst>
              <a:ext uri="{28A0092B-C50C-407E-A947-70E740481C1C}">
                <a14:useLocalDpi xmlns:a14="http://schemas.microsoft.com/office/drawing/2010/main" val="0"/>
              </a:ext>
            </a:extLst>
          </a:blip>
          <a:srcRect b="24759"/>
          <a:stretch/>
        </p:blipFill>
        <p:spPr>
          <a:xfrm>
            <a:off x="2267744" y="2924944"/>
            <a:ext cx="5004048" cy="3806946"/>
          </a:xfrm>
          <a:solidFill>
            <a:srgbClr val="00B0F0"/>
          </a:solidFill>
          <a:ln>
            <a:solidFill>
              <a:schemeClr val="bg1"/>
            </a:solidFill>
          </a:ln>
        </p:spPr>
      </p:pic>
    </p:spTree>
    <p:extLst>
      <p:ext uri="{BB962C8B-B14F-4D97-AF65-F5344CB8AC3E}">
        <p14:creationId xmlns:p14="http://schemas.microsoft.com/office/powerpoint/2010/main" val="594769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467544" y="1628801"/>
            <a:ext cx="8229600" cy="3888432"/>
          </a:xfrm>
        </p:spPr>
        <p:txBody>
          <a:bodyPr>
            <a:normAutofit fontScale="92500" lnSpcReduction="20000"/>
          </a:bodyPr>
          <a:lstStyle/>
          <a:p>
            <a:pPr lvl="0"/>
            <a:r>
              <a:rPr lang="bg-BG" dirty="0" smtClean="0"/>
              <a:t> </a:t>
            </a:r>
            <a:r>
              <a:rPr lang="bg-BG" b="1" dirty="0" smtClean="0"/>
              <a:t>регистриране </a:t>
            </a:r>
            <a:r>
              <a:rPr lang="bg-BG" b="1" dirty="0"/>
              <a:t>в работната документация</a:t>
            </a:r>
            <a:r>
              <a:rPr lang="bg-BG" dirty="0"/>
              <a:t> различните прояви на неприемливо поведение. </a:t>
            </a:r>
          </a:p>
          <a:p>
            <a:pPr lvl="0"/>
            <a:r>
              <a:rPr lang="bg-BG" dirty="0" smtClean="0"/>
              <a:t> </a:t>
            </a:r>
            <a:r>
              <a:rPr lang="bg-BG" b="1" dirty="0" smtClean="0"/>
              <a:t>уведомяване </a:t>
            </a:r>
            <a:r>
              <a:rPr lang="bg-BG" b="1" dirty="0" err="1" smtClean="0"/>
              <a:t>своевременне</a:t>
            </a:r>
            <a:r>
              <a:rPr lang="en-US" dirty="0" smtClean="0"/>
              <a:t> </a:t>
            </a:r>
            <a:r>
              <a:rPr lang="bg-BG" dirty="0"/>
              <a:t>устно или писмено ръководителя на образователната институция </a:t>
            </a:r>
            <a:endParaRPr lang="bg-BG" dirty="0" smtClean="0"/>
          </a:p>
          <a:p>
            <a:pPr lvl="0"/>
            <a:r>
              <a:rPr lang="bg-BG" b="1" dirty="0" smtClean="0"/>
              <a:t>Уведомяване на родителите </a:t>
            </a:r>
            <a:r>
              <a:rPr lang="bg-BG" dirty="0"/>
              <a:t>за наличието на даден проблем, неприемливо или агресивно поведение от страна на детето </a:t>
            </a:r>
            <a:r>
              <a:rPr lang="bg-BG" dirty="0" smtClean="0"/>
              <a:t>им</a:t>
            </a:r>
            <a:r>
              <a:rPr lang="bg-BG" b="1" dirty="0"/>
              <a:t> </a:t>
            </a:r>
            <a:endParaRPr lang="bg-BG" b="1" dirty="0" smtClean="0"/>
          </a:p>
          <a:p>
            <a:endParaRPr lang="bg-BG" dirty="0"/>
          </a:p>
        </p:txBody>
      </p:sp>
    </p:spTree>
    <p:extLst>
      <p:ext uri="{BB962C8B-B14F-4D97-AF65-F5344CB8AC3E}">
        <p14:creationId xmlns:p14="http://schemas.microsoft.com/office/powerpoint/2010/main" val="4200861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467544" y="1196752"/>
            <a:ext cx="8229600" cy="4525963"/>
          </a:xfrm>
        </p:spPr>
        <p:txBody>
          <a:bodyPr>
            <a:normAutofit lnSpcReduction="10000"/>
          </a:bodyPr>
          <a:lstStyle/>
          <a:p>
            <a:pPr lvl="0"/>
            <a:r>
              <a:rPr lang="bg-BG" b="1" dirty="0"/>
              <a:t>В случай че</a:t>
            </a:r>
            <a:r>
              <a:rPr lang="bg-BG" dirty="0"/>
              <a:t> родителите не осигуряват присъствието на децата или учениците за прилагане на дейностите за личностна подкрепа, </a:t>
            </a:r>
            <a:r>
              <a:rPr lang="bg-BG" b="1" dirty="0"/>
              <a:t>директорът</a:t>
            </a:r>
            <a:r>
              <a:rPr lang="bg-BG" dirty="0"/>
              <a:t> на детската градина или училището </a:t>
            </a:r>
            <a:r>
              <a:rPr lang="bg-BG" b="1" dirty="0"/>
              <a:t>подава писмен сигнал</a:t>
            </a:r>
            <a:r>
              <a:rPr lang="bg-BG" dirty="0"/>
              <a:t> до дирекция "Социално подпомагане" по настоящия адрес на детето или ученика, които от своя страна предприемат при необходимост мерки за закрила на детето в семейна среда</a:t>
            </a:r>
          </a:p>
          <a:p>
            <a:pPr lvl="0"/>
            <a:endParaRPr lang="bg-BG" dirty="0"/>
          </a:p>
          <a:p>
            <a:endParaRPr lang="bg-BG" dirty="0"/>
          </a:p>
        </p:txBody>
      </p:sp>
    </p:spTree>
    <p:extLst>
      <p:ext uri="{BB962C8B-B14F-4D97-AF65-F5344CB8AC3E}">
        <p14:creationId xmlns:p14="http://schemas.microsoft.com/office/powerpoint/2010/main" val="367182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67544" y="1268760"/>
            <a:ext cx="7848872" cy="1008112"/>
          </a:xfrm>
        </p:spPr>
        <p:txBody>
          <a:bodyPr>
            <a:noAutofit/>
          </a:bodyPr>
          <a:lstStyle/>
          <a:p>
            <a:r>
              <a:rPr lang="bg-BG" sz="3200" dirty="0"/>
              <a:t/>
            </a:r>
            <a:br>
              <a:rPr lang="bg-BG" sz="3200" dirty="0"/>
            </a:br>
            <a:r>
              <a:rPr lang="bg-BG" sz="2800" b="1" dirty="0"/>
              <a:t>Реакция в ситуация при инцидент или проява на насилие между деца/ученици и върху деца/ученици</a:t>
            </a:r>
            <a:r>
              <a:rPr lang="bg-BG" sz="2800" dirty="0"/>
              <a:t/>
            </a:r>
            <a:br>
              <a:rPr lang="bg-BG" sz="2800" dirty="0"/>
            </a:br>
            <a:r>
              <a:rPr lang="bg-BG" sz="3200" b="1" dirty="0"/>
              <a:t> </a:t>
            </a:r>
            <a:endParaRPr lang="bg-BG" sz="3200" dirty="0"/>
          </a:p>
        </p:txBody>
      </p:sp>
      <p:sp>
        <p:nvSpPr>
          <p:cNvPr id="3" name="Контейнер за съдържание 2"/>
          <p:cNvSpPr>
            <a:spLocks noGrp="1"/>
          </p:cNvSpPr>
          <p:nvPr>
            <p:ph idx="1"/>
          </p:nvPr>
        </p:nvSpPr>
        <p:spPr>
          <a:xfrm>
            <a:off x="457200" y="2708920"/>
            <a:ext cx="8229600" cy="3096344"/>
          </a:xfrm>
        </p:spPr>
        <p:txBody>
          <a:bodyPr>
            <a:noAutofit/>
          </a:bodyPr>
          <a:lstStyle/>
          <a:p>
            <a:r>
              <a:rPr lang="bg-BG" sz="2000" b="1" dirty="0"/>
              <a:t>Действия за</a:t>
            </a:r>
            <a:r>
              <a:rPr lang="bg-BG" sz="2000" dirty="0"/>
              <a:t> </a:t>
            </a:r>
            <a:r>
              <a:rPr lang="bg-BG" sz="2000" b="1" dirty="0"/>
              <a:t>прекратяване на насилието или травматичното </a:t>
            </a:r>
            <a:r>
              <a:rPr lang="bg-BG" sz="2000" b="1" dirty="0" smtClean="0"/>
              <a:t>събитие</a:t>
            </a:r>
          </a:p>
          <a:p>
            <a:r>
              <a:rPr lang="bg-BG" sz="2000" dirty="0"/>
              <a:t>. </a:t>
            </a:r>
            <a:r>
              <a:rPr lang="bg-BG" sz="2000" b="1" dirty="0"/>
              <a:t>Приоритетна грижа е здравето на </a:t>
            </a:r>
            <a:r>
              <a:rPr lang="bg-BG" sz="2000" b="1" dirty="0" smtClean="0"/>
              <a:t>всички деца</a:t>
            </a:r>
            <a:r>
              <a:rPr lang="bg-BG" sz="2000" dirty="0" smtClean="0"/>
              <a:t>/ученици</a:t>
            </a:r>
            <a:r>
              <a:rPr lang="bg-BG" sz="2000" dirty="0"/>
              <a:t>, участници в инцидента или насилието:</a:t>
            </a:r>
          </a:p>
          <a:p>
            <a:pPr lvl="0"/>
            <a:r>
              <a:rPr lang="bg-BG" sz="2000" b="1" dirty="0"/>
              <a:t>Незабавно се сигнализира за случилото се:</a:t>
            </a:r>
          </a:p>
          <a:p>
            <a:pPr marL="457200" lvl="1" indent="0">
              <a:buNone/>
            </a:pPr>
            <a:r>
              <a:rPr lang="bg-BG" sz="2000" b="1" dirty="0" smtClean="0"/>
              <a:t>- Директорът </a:t>
            </a:r>
            <a:r>
              <a:rPr lang="bg-BG" sz="2000" b="1" dirty="0"/>
              <a:t>на образователната институция и класният ръководител </a:t>
            </a:r>
            <a:r>
              <a:rPr lang="en-US" sz="2000" b="1" dirty="0"/>
              <a:t>(</a:t>
            </a:r>
            <a:r>
              <a:rPr lang="bg-BG" sz="2000" b="1" dirty="0"/>
              <a:t>в училищата</a:t>
            </a:r>
            <a:r>
              <a:rPr lang="en-US" sz="2000" b="1" dirty="0"/>
              <a:t>)</a:t>
            </a:r>
            <a:r>
              <a:rPr lang="bg-BG" sz="2000" b="1" dirty="0"/>
              <a:t>;</a:t>
            </a:r>
          </a:p>
          <a:p>
            <a:pPr marL="0" indent="0">
              <a:buNone/>
            </a:pPr>
            <a:r>
              <a:rPr lang="bg-BG" sz="2000" dirty="0"/>
              <a:t> </a:t>
            </a:r>
            <a:r>
              <a:rPr lang="bg-BG" sz="2000" dirty="0" smtClean="0"/>
              <a:t>       </a:t>
            </a:r>
            <a:r>
              <a:rPr lang="bg-BG" sz="2000" b="1" dirty="0" smtClean="0"/>
              <a:t>-  Родителите </a:t>
            </a:r>
            <a:r>
              <a:rPr lang="bg-BG" sz="2000" b="1" dirty="0"/>
              <a:t>на детето/учениците, пострадали от насилие или инцидент и тези, които са упражнили такъв</a:t>
            </a:r>
          </a:p>
        </p:txBody>
      </p:sp>
    </p:spTree>
    <p:extLst>
      <p:ext uri="{BB962C8B-B14F-4D97-AF65-F5344CB8AC3E}">
        <p14:creationId xmlns:p14="http://schemas.microsoft.com/office/powerpoint/2010/main" val="3926785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457200" y="1340768"/>
            <a:ext cx="8229600" cy="4896544"/>
          </a:xfrm>
        </p:spPr>
        <p:txBody>
          <a:bodyPr>
            <a:normAutofit lnSpcReduction="10000"/>
          </a:bodyPr>
          <a:lstStyle/>
          <a:p>
            <a:r>
              <a:rPr lang="bg-BG" dirty="0"/>
              <a:t>Детето или ученикът </a:t>
            </a:r>
            <a:r>
              <a:rPr lang="bg-BG" b="1" dirty="0"/>
              <a:t>има право да ползва</a:t>
            </a:r>
            <a:r>
              <a:rPr lang="bg-BG" dirty="0"/>
              <a:t> образователна услуга/и и социална услуга/и за деца </a:t>
            </a:r>
            <a:r>
              <a:rPr lang="bg-BG" b="1" dirty="0"/>
              <a:t>едновременно</a:t>
            </a:r>
            <a:r>
              <a:rPr lang="bg-BG" dirty="0"/>
              <a:t>, с оглед спецификата и многообразието на индивидуалните си потребности, </a:t>
            </a:r>
            <a:r>
              <a:rPr lang="bg-BG" b="1" dirty="0"/>
              <a:t>но без дублиране на една и съща по вид и с еднаква насоченост услуга, предоставяна и от страна на образователната, и от страна на социалната система</a:t>
            </a:r>
            <a:r>
              <a:rPr lang="bg-BG" dirty="0" smtClean="0"/>
              <a:t>.</a:t>
            </a:r>
            <a:endParaRPr lang="en-US" dirty="0" smtClean="0"/>
          </a:p>
          <a:p>
            <a:r>
              <a:rPr lang="bg-BG" dirty="0" smtClean="0"/>
              <a:t> </a:t>
            </a:r>
            <a:endParaRPr lang="bg-BG" dirty="0"/>
          </a:p>
        </p:txBody>
      </p:sp>
    </p:spTree>
    <p:extLst>
      <p:ext uri="{BB962C8B-B14F-4D97-AF65-F5344CB8AC3E}">
        <p14:creationId xmlns:p14="http://schemas.microsoft.com/office/powerpoint/2010/main" val="13511469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457200" y="1268761"/>
            <a:ext cx="8229600" cy="4392488"/>
          </a:xfrm>
        </p:spPr>
        <p:txBody>
          <a:bodyPr>
            <a:normAutofit fontScale="92500" lnSpcReduction="10000"/>
          </a:bodyPr>
          <a:lstStyle/>
          <a:p>
            <a:r>
              <a:rPr lang="bg-BG" dirty="0"/>
              <a:t>Организацията в предоставяне на дейностите не допуска припокриване на подкрепата, която се осигурява от екипите. Ползването на образователна услуга не ограничава насочването към други услуги в общността, включително социални, при условие, че се спазва основният принцип  – </a:t>
            </a:r>
            <a:r>
              <a:rPr lang="bg-BG" b="1" dirty="0"/>
              <a:t>едно дете да не получава една и съща дейност в различните типове услуга, за да няма дублиране на дейностите за </a:t>
            </a:r>
            <a:r>
              <a:rPr lang="bg-BG" b="1" dirty="0" smtClean="0"/>
              <a:t>подкрепа</a:t>
            </a:r>
            <a:endParaRPr lang="bg-BG" dirty="0"/>
          </a:p>
          <a:p>
            <a:endParaRPr lang="bg-BG" dirty="0"/>
          </a:p>
        </p:txBody>
      </p:sp>
    </p:spTree>
    <p:extLst>
      <p:ext uri="{BB962C8B-B14F-4D97-AF65-F5344CB8AC3E}">
        <p14:creationId xmlns:p14="http://schemas.microsoft.com/office/powerpoint/2010/main" val="2674736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427984" y="476672"/>
            <a:ext cx="4608512" cy="864096"/>
          </a:xfrm>
        </p:spPr>
        <p:txBody>
          <a:bodyPr>
            <a:normAutofit fontScale="90000"/>
          </a:bodyPr>
          <a:lstStyle/>
          <a:p>
            <a:r>
              <a:rPr lang="bg-BG" b="1" dirty="0"/>
              <a:t>Кризисна ситуация</a:t>
            </a:r>
            <a:r>
              <a:rPr lang="bg-BG" dirty="0"/>
              <a:t/>
            </a:r>
            <a:br>
              <a:rPr lang="bg-BG" dirty="0"/>
            </a:br>
            <a:endParaRPr lang="bg-BG" dirty="0"/>
          </a:p>
        </p:txBody>
      </p:sp>
      <p:sp>
        <p:nvSpPr>
          <p:cNvPr id="3" name="Контейнер за съдържание 2"/>
          <p:cNvSpPr>
            <a:spLocks noGrp="1"/>
          </p:cNvSpPr>
          <p:nvPr>
            <p:ph idx="1"/>
          </p:nvPr>
        </p:nvSpPr>
        <p:spPr>
          <a:xfrm>
            <a:off x="457200" y="1600200"/>
            <a:ext cx="8229600" cy="3917032"/>
          </a:xfrm>
        </p:spPr>
        <p:txBody>
          <a:bodyPr>
            <a:normAutofit fontScale="92500" lnSpcReduction="10000"/>
          </a:bodyPr>
          <a:lstStyle/>
          <a:p>
            <a:r>
              <a:rPr lang="bg-BG" b="1" dirty="0"/>
              <a:t>Действията за първоначална подкрепа на детето се предприемат с цел своевременно снижаване на напрежението и преодоляване на травмата от преживяното </a:t>
            </a:r>
            <a:endParaRPr lang="bg-BG" b="1" dirty="0" smtClean="0"/>
          </a:p>
          <a:p>
            <a:r>
              <a:rPr lang="bg-BG" b="1" dirty="0"/>
              <a:t>В случай на травматично /кризисно/ събитие,</a:t>
            </a:r>
            <a:r>
              <a:rPr lang="bg-BG" b="1" dirty="0" smtClean="0"/>
              <a:t> </a:t>
            </a:r>
            <a:r>
              <a:rPr lang="bg-BG" b="1" dirty="0"/>
              <a:t>се оказва незабавна психологическа подкрепа чрез извършване на кризисна интервенция от психолога на образователната </a:t>
            </a:r>
            <a:r>
              <a:rPr lang="bg-BG" b="1" dirty="0" err="1" smtClean="0"/>
              <a:t>инситуция</a:t>
            </a:r>
            <a:endParaRPr lang="bg-BG" b="1" dirty="0" smtClean="0"/>
          </a:p>
          <a:p>
            <a:endParaRPr lang="bg-BG" dirty="0"/>
          </a:p>
        </p:txBody>
      </p:sp>
    </p:spTree>
    <p:extLst>
      <p:ext uri="{BB962C8B-B14F-4D97-AF65-F5344CB8AC3E}">
        <p14:creationId xmlns:p14="http://schemas.microsoft.com/office/powerpoint/2010/main" val="4055769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457200" y="1196753"/>
            <a:ext cx="8229600" cy="4536504"/>
          </a:xfrm>
        </p:spPr>
        <p:txBody>
          <a:bodyPr>
            <a:normAutofit lnSpcReduction="10000"/>
          </a:bodyPr>
          <a:lstStyle/>
          <a:p>
            <a:r>
              <a:rPr lang="bg-BG" b="1" dirty="0"/>
              <a:t>При настъпване на кризисна ситуация с широк публичен/медиен интерес от ръководството на образователната институция се организира извънреден Педагогически съвет</a:t>
            </a:r>
          </a:p>
          <a:p>
            <a:r>
              <a:rPr lang="bg-BG" b="1" dirty="0" smtClean="0"/>
              <a:t>Организира </a:t>
            </a:r>
            <a:r>
              <a:rPr lang="bg-BG" b="1" dirty="0"/>
              <a:t>се и се провежда извънредна родителска среща, на която присъства ръководството на образователната институция, класен ръководител, психолог</a:t>
            </a:r>
          </a:p>
          <a:p>
            <a:endParaRPr lang="bg-BG" dirty="0"/>
          </a:p>
        </p:txBody>
      </p:sp>
    </p:spTree>
    <p:extLst>
      <p:ext uri="{BB962C8B-B14F-4D97-AF65-F5344CB8AC3E}">
        <p14:creationId xmlns:p14="http://schemas.microsoft.com/office/powerpoint/2010/main" val="41810425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Заглавие 3"/>
          <p:cNvSpPr>
            <a:spLocks noGrp="1"/>
          </p:cNvSpPr>
          <p:nvPr>
            <p:ph type="title"/>
          </p:nvPr>
        </p:nvSpPr>
        <p:spPr>
          <a:xfrm>
            <a:off x="323528" y="980728"/>
            <a:ext cx="8229600" cy="2290266"/>
          </a:xfrm>
        </p:spPr>
        <p:txBody>
          <a:bodyPr>
            <a:normAutofit/>
          </a:bodyPr>
          <a:lstStyle/>
          <a:p>
            <a:r>
              <a:rPr lang="bg-BG" sz="2800" b="1" dirty="0"/>
              <a:t>Всяко лице, на което стане известно, че дете се нуждае от закрила, е длъжно незабавно да уведоми една от следните институции</a:t>
            </a:r>
            <a:r>
              <a:rPr lang="bg-BG" sz="2800" dirty="0"/>
              <a:t>: </a:t>
            </a:r>
            <a:br>
              <a:rPr lang="bg-BG" sz="2800" dirty="0"/>
            </a:br>
            <a:endParaRPr lang="bg-BG" sz="2800" dirty="0"/>
          </a:p>
        </p:txBody>
      </p:sp>
      <p:sp>
        <p:nvSpPr>
          <p:cNvPr id="3" name="Подзаглавие 2"/>
          <p:cNvSpPr>
            <a:spLocks noGrp="1"/>
          </p:cNvSpPr>
          <p:nvPr>
            <p:ph idx="1"/>
          </p:nvPr>
        </p:nvSpPr>
        <p:spPr>
          <a:xfrm>
            <a:off x="467544" y="2852936"/>
            <a:ext cx="8229600" cy="4437112"/>
          </a:xfrm>
        </p:spPr>
        <p:txBody>
          <a:bodyPr>
            <a:normAutofit/>
          </a:bodyPr>
          <a:lstStyle/>
          <a:p>
            <a:pPr lvl="0"/>
            <a:r>
              <a:rPr lang="bg-BG" dirty="0" smtClean="0"/>
              <a:t>Дирекция </a:t>
            </a:r>
            <a:r>
              <a:rPr lang="bg-BG" dirty="0"/>
              <a:t>"Социално подпомагане"/отдел „Закрила на детето“ </a:t>
            </a:r>
            <a:r>
              <a:rPr lang="en-US" dirty="0"/>
              <a:t>(</a:t>
            </a:r>
            <a:r>
              <a:rPr lang="bg-BG" dirty="0"/>
              <a:t>структури към Агенцията за социално подпомагане</a:t>
            </a:r>
            <a:r>
              <a:rPr lang="en-US" dirty="0"/>
              <a:t>)</a:t>
            </a:r>
            <a:r>
              <a:rPr lang="bg-BG" dirty="0"/>
              <a:t>, </a:t>
            </a:r>
          </a:p>
          <a:p>
            <a:pPr lvl="0"/>
            <a:r>
              <a:rPr lang="bg-BG" dirty="0"/>
              <a:t>Министерството на вътрешните работи </a:t>
            </a:r>
          </a:p>
          <a:p>
            <a:r>
              <a:rPr lang="bg-BG" dirty="0"/>
              <a:t>Държавната агенция за закрила на детето</a:t>
            </a:r>
          </a:p>
        </p:txBody>
      </p:sp>
    </p:spTree>
    <p:extLst>
      <p:ext uri="{BB962C8B-B14F-4D97-AF65-F5344CB8AC3E}">
        <p14:creationId xmlns:p14="http://schemas.microsoft.com/office/powerpoint/2010/main" val="1361000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Заглавие 3"/>
          <p:cNvSpPr>
            <a:spLocks noGrp="1"/>
          </p:cNvSpPr>
          <p:nvPr>
            <p:ph type="title"/>
          </p:nvPr>
        </p:nvSpPr>
        <p:spPr>
          <a:xfrm>
            <a:off x="467544" y="1484784"/>
            <a:ext cx="8229600" cy="3744416"/>
          </a:xfrm>
        </p:spPr>
        <p:txBody>
          <a:bodyPr>
            <a:noAutofit/>
          </a:bodyPr>
          <a:lstStyle/>
          <a:p>
            <a:r>
              <a:rPr lang="bg-BG" sz="3200" b="1" dirty="0"/>
              <a:t>Важен фактор за превенция на инцидентите и ситуации на насилие в образователните институции е познаването и спазването на определените задължения на работещите с деца</a:t>
            </a:r>
            <a:r>
              <a:rPr lang="bg-BG" sz="3200" dirty="0"/>
              <a:t> в </a:t>
            </a:r>
            <a:r>
              <a:rPr lang="bg-BG" sz="3200" b="1" dirty="0"/>
              <a:t>Етичния кодекс на работещите с деца</a:t>
            </a:r>
            <a:r>
              <a:rPr lang="bg-BG" sz="3200" dirty="0"/>
              <a:t>, утвърден от Националния съвет за закрила на детето през 2003 г.:</a:t>
            </a:r>
            <a:br>
              <a:rPr lang="bg-BG" sz="3200" dirty="0"/>
            </a:br>
            <a:endParaRPr lang="bg-BG" sz="3200" dirty="0"/>
          </a:p>
        </p:txBody>
      </p:sp>
      <p:sp>
        <p:nvSpPr>
          <p:cNvPr id="3" name="Контейнер за съдържание 2"/>
          <p:cNvSpPr>
            <a:spLocks noGrp="1"/>
          </p:cNvSpPr>
          <p:nvPr>
            <p:ph idx="1"/>
          </p:nvPr>
        </p:nvSpPr>
        <p:spPr>
          <a:xfrm>
            <a:off x="395536" y="2420888"/>
            <a:ext cx="8229600" cy="5256584"/>
          </a:xfrm>
        </p:spPr>
        <p:txBody>
          <a:bodyPr>
            <a:normAutofit/>
          </a:bodyPr>
          <a:lstStyle/>
          <a:p>
            <a:pPr marL="0" indent="0">
              <a:buNone/>
            </a:pPr>
            <a:r>
              <a:rPr lang="bg-BG" dirty="0">
                <a:solidFill>
                  <a:schemeClr val="bg1"/>
                </a:solidFill>
              </a:rPr>
              <a:t> </a:t>
            </a:r>
          </a:p>
          <a:p>
            <a:pPr marL="0" indent="0">
              <a:buNone/>
            </a:pPr>
            <a:r>
              <a:rPr lang="bg-BG" b="1" i="1" u="sng" dirty="0"/>
              <a:t/>
            </a:r>
            <a:br>
              <a:rPr lang="bg-BG" b="1" i="1" u="sng" dirty="0"/>
            </a:br>
            <a:endParaRPr lang="bg-BG" dirty="0"/>
          </a:p>
        </p:txBody>
      </p:sp>
    </p:spTree>
    <p:extLst>
      <p:ext uri="{BB962C8B-B14F-4D97-AF65-F5344CB8AC3E}">
        <p14:creationId xmlns:p14="http://schemas.microsoft.com/office/powerpoint/2010/main" val="4035600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211960" y="188640"/>
            <a:ext cx="4618856" cy="1143000"/>
          </a:xfrm>
        </p:spPr>
        <p:txBody>
          <a:bodyPr>
            <a:normAutofit fontScale="90000"/>
          </a:bodyPr>
          <a:lstStyle/>
          <a:p>
            <a:r>
              <a:rPr lang="bg-BG" b="1" i="1" dirty="0" smtClean="0"/>
              <a:t>   </a:t>
            </a:r>
            <a:r>
              <a:rPr lang="bg-BG" sz="4000" b="1" i="1" dirty="0" smtClean="0"/>
              <a:t>Задължавам </a:t>
            </a:r>
            <a:r>
              <a:rPr lang="bg-BG" sz="4000" b="1" i="1" dirty="0"/>
              <a:t>се да</a:t>
            </a:r>
            <a:endParaRPr lang="bg-BG" sz="4000" dirty="0"/>
          </a:p>
        </p:txBody>
      </p:sp>
      <p:sp>
        <p:nvSpPr>
          <p:cNvPr id="3" name="Контейнер за съдържание 2"/>
          <p:cNvSpPr>
            <a:spLocks noGrp="1"/>
          </p:cNvSpPr>
          <p:nvPr>
            <p:ph idx="1"/>
          </p:nvPr>
        </p:nvSpPr>
        <p:spPr>
          <a:xfrm>
            <a:off x="611560" y="1457400"/>
            <a:ext cx="8013576" cy="5400600"/>
          </a:xfrm>
        </p:spPr>
        <p:txBody>
          <a:bodyPr>
            <a:normAutofit fontScale="47500" lnSpcReduction="20000"/>
          </a:bodyPr>
          <a:lstStyle/>
          <a:p>
            <a:pPr marL="0" indent="0">
              <a:buNone/>
            </a:pPr>
            <a:endParaRPr lang="bg-BG" dirty="0"/>
          </a:p>
          <a:p>
            <a:pPr lvl="0"/>
            <a:r>
              <a:rPr lang="bg-BG" sz="4400" b="1" i="1" dirty="0"/>
              <a:t>уважавам уникалността и потенциала на всяко дете.</a:t>
            </a:r>
            <a:endParaRPr lang="bg-BG" sz="4400" b="1" dirty="0"/>
          </a:p>
          <a:p>
            <a:pPr lvl="0"/>
            <a:r>
              <a:rPr lang="bg-BG" sz="4400" b="1" i="1" dirty="0"/>
              <a:t>работя в най-добрия интерес на детето.</a:t>
            </a:r>
            <a:endParaRPr lang="bg-BG" sz="4400" b="1" dirty="0"/>
          </a:p>
          <a:p>
            <a:pPr lvl="0"/>
            <a:r>
              <a:rPr lang="bg-BG" sz="4400" b="1" i="1" dirty="0"/>
              <a:t>В работата си в никакъв случай да не използвам физически наказания и възпитателни методи, уронващи достойнството на детето.</a:t>
            </a:r>
            <a:endParaRPr lang="bg-BG" sz="4400" b="1" dirty="0"/>
          </a:p>
          <a:p>
            <a:pPr lvl="0"/>
            <a:r>
              <a:rPr lang="bg-BG" sz="4400" b="1" i="1" dirty="0"/>
              <a:t>уважавам и подкрепям семействата при отглеждане и възпитание на децата.</a:t>
            </a:r>
            <a:endParaRPr lang="bg-BG" sz="4400" b="1" dirty="0"/>
          </a:p>
          <a:p>
            <a:pPr lvl="0"/>
            <a:r>
              <a:rPr lang="bg-BG" sz="4400" b="1" i="1" dirty="0"/>
              <a:t>уважавам колегите и да ги подкрепям и насърчавам в изпълнение на етичните правила /кодекс/.</a:t>
            </a:r>
            <a:endParaRPr lang="bg-BG" sz="4400" b="1" dirty="0"/>
          </a:p>
          <a:p>
            <a:pPr lvl="0"/>
            <a:r>
              <a:rPr lang="bg-BG" sz="4400" b="1" i="1" dirty="0"/>
              <a:t>поддържам висок стандарт на професионално поведение, като постоянно обогатявам знанията и уменията си.</a:t>
            </a:r>
            <a:endParaRPr lang="bg-BG" sz="4400" b="1" dirty="0"/>
          </a:p>
          <a:p>
            <a:pPr lvl="0"/>
            <a:r>
              <a:rPr lang="bg-BG" sz="4400" b="1" i="1" dirty="0"/>
              <a:t>служа като застъпник на детето и семейството в общността и обществото.“</a:t>
            </a:r>
            <a:endParaRPr lang="bg-BG" sz="4400" b="1" dirty="0"/>
          </a:p>
          <a:p>
            <a:pPr marL="0" indent="0">
              <a:buNone/>
            </a:pPr>
            <a:r>
              <a:rPr lang="bg-BG" sz="4400" dirty="0">
                <a:solidFill>
                  <a:schemeClr val="bg1"/>
                </a:solidFill>
              </a:rPr>
              <a:t> </a:t>
            </a:r>
          </a:p>
          <a:p>
            <a:endParaRPr lang="bg-BG" sz="3800" dirty="0"/>
          </a:p>
        </p:txBody>
      </p:sp>
    </p:spTree>
    <p:extLst>
      <p:ext uri="{BB962C8B-B14F-4D97-AF65-F5344CB8AC3E}">
        <p14:creationId xmlns:p14="http://schemas.microsoft.com/office/powerpoint/2010/main" val="969902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835696" y="548680"/>
            <a:ext cx="7200800" cy="1152128"/>
          </a:xfrm>
        </p:spPr>
        <p:txBody>
          <a:bodyPr/>
          <a:lstStyle/>
          <a:p>
            <a:r>
              <a:rPr lang="bg-BG" dirty="0" smtClean="0"/>
              <a:t>Цел</a:t>
            </a:r>
            <a:endParaRPr lang="bg-BG" dirty="0"/>
          </a:p>
        </p:txBody>
      </p:sp>
      <p:sp>
        <p:nvSpPr>
          <p:cNvPr id="3" name="Контейнер за съдържание 2"/>
          <p:cNvSpPr>
            <a:spLocks noGrp="1"/>
          </p:cNvSpPr>
          <p:nvPr>
            <p:ph idx="1"/>
          </p:nvPr>
        </p:nvSpPr>
        <p:spPr>
          <a:xfrm>
            <a:off x="2267744" y="1556792"/>
            <a:ext cx="6696744" cy="3672408"/>
          </a:xfrm>
        </p:spPr>
        <p:txBody>
          <a:bodyPr/>
          <a:lstStyle/>
          <a:p>
            <a:pPr marL="0" indent="0" algn="r">
              <a:buNone/>
            </a:pPr>
            <a:r>
              <a:rPr lang="bg-BG" dirty="0" smtClean="0"/>
              <a:t> </a:t>
            </a:r>
            <a:r>
              <a:rPr lang="bg-BG" b="1" dirty="0" smtClean="0"/>
              <a:t>Практическите </a:t>
            </a:r>
            <a:r>
              <a:rPr lang="bg-BG" b="1" dirty="0"/>
              <a:t>насоки </a:t>
            </a:r>
            <a:r>
              <a:rPr lang="bg-BG" b="1" dirty="0" smtClean="0"/>
              <a:t>са насочени към това </a:t>
            </a:r>
            <a:r>
              <a:rPr lang="bg-BG" b="1" dirty="0"/>
              <a:t>да се подпомогнат и да се предоставят конкретни стъпки за действия на служителите в случаи на инцидент или насилие в образователната институция.</a:t>
            </a:r>
          </a:p>
        </p:txBody>
      </p:sp>
    </p:spTree>
    <p:extLst>
      <p:ext uri="{BB962C8B-B14F-4D97-AF65-F5344CB8AC3E}">
        <p14:creationId xmlns:p14="http://schemas.microsoft.com/office/powerpoint/2010/main" val="12800168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pic>
        <p:nvPicPr>
          <p:cNvPr id="3075" name="Picture 3" descr="C:\Users\moi\Desktop\снимки проект\krug_na_izbor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57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652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139952" y="188640"/>
            <a:ext cx="4896544" cy="908720"/>
          </a:xfrm>
        </p:spPr>
        <p:txBody>
          <a:bodyPr/>
          <a:lstStyle/>
          <a:p>
            <a:r>
              <a:rPr lang="bg-BG" dirty="0" smtClean="0"/>
              <a:t>Адекватни реакции</a:t>
            </a:r>
            <a:endParaRPr lang="bg-BG" dirty="0"/>
          </a:p>
        </p:txBody>
      </p:sp>
      <p:sp>
        <p:nvSpPr>
          <p:cNvPr id="3" name="Контейнер за съдържание 2"/>
          <p:cNvSpPr>
            <a:spLocks noGrp="1"/>
          </p:cNvSpPr>
          <p:nvPr>
            <p:ph idx="1"/>
          </p:nvPr>
        </p:nvSpPr>
        <p:spPr>
          <a:xfrm>
            <a:off x="683568" y="1124744"/>
            <a:ext cx="5112568" cy="4680520"/>
          </a:xfrm>
        </p:spPr>
        <p:txBody>
          <a:bodyPr>
            <a:normAutofit fontScale="77500" lnSpcReduction="20000"/>
          </a:bodyPr>
          <a:lstStyle/>
          <a:p>
            <a:r>
              <a:rPr lang="bg-BG" dirty="0"/>
              <a:t>идентифициране на </a:t>
            </a:r>
            <a:r>
              <a:rPr lang="bg-BG" dirty="0" smtClean="0"/>
              <a:t>ситуацията,</a:t>
            </a:r>
          </a:p>
          <a:p>
            <a:r>
              <a:rPr lang="bg-BG" dirty="0" smtClean="0"/>
              <a:t>предприемане </a:t>
            </a:r>
            <a:r>
              <a:rPr lang="bg-BG" dirty="0"/>
              <a:t>на адекватни действия за защита на пострадалото дете/ученик </a:t>
            </a:r>
            <a:endParaRPr lang="bg-BG" dirty="0" smtClean="0"/>
          </a:p>
          <a:p>
            <a:r>
              <a:rPr lang="bg-BG" dirty="0" smtClean="0"/>
              <a:t>гарантиране </a:t>
            </a:r>
            <a:r>
              <a:rPr lang="bg-BG" dirty="0"/>
              <a:t>правата и интересите на останалите </a:t>
            </a:r>
            <a:r>
              <a:rPr lang="bg-BG" dirty="0" smtClean="0"/>
              <a:t>деца/ученици</a:t>
            </a:r>
          </a:p>
          <a:p>
            <a:r>
              <a:rPr lang="bg-BG" dirty="0"/>
              <a:t>у</a:t>
            </a:r>
            <a:r>
              <a:rPr lang="bg-BG" dirty="0" smtClean="0"/>
              <a:t>ведомяване на </a:t>
            </a:r>
            <a:r>
              <a:rPr lang="bg-BG" dirty="0"/>
              <a:t>родителите, които носят първостепенна отговорност за отглеждането и развитието на </a:t>
            </a:r>
            <a:r>
              <a:rPr lang="bg-BG" dirty="0" smtClean="0"/>
              <a:t>детето</a:t>
            </a:r>
          </a:p>
          <a:p>
            <a:r>
              <a:rPr lang="bg-BG" dirty="0" smtClean="0"/>
              <a:t> </a:t>
            </a:r>
            <a:r>
              <a:rPr lang="bg-BG" dirty="0"/>
              <a:t>уведомяване на органите за закрила на </a:t>
            </a:r>
            <a:r>
              <a:rPr lang="bg-BG" dirty="0" smtClean="0"/>
              <a:t>детето</a:t>
            </a:r>
            <a:endParaRPr lang="bg-BG" dirty="0"/>
          </a:p>
        </p:txBody>
      </p:sp>
      <p:pic>
        <p:nvPicPr>
          <p:cNvPr id="2050" name="Picture 2" descr="C:\Users\moi\Desktop\снимки проект\000-istock-510514495.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75715" y="4149080"/>
            <a:ext cx="2736304" cy="2088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3839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13184" y="1268761"/>
            <a:ext cx="8003232" cy="4104456"/>
          </a:xfrm>
        </p:spPr>
        <p:txBody>
          <a:bodyPr>
            <a:normAutofit fontScale="70000" lnSpcReduction="20000"/>
          </a:bodyPr>
          <a:lstStyle/>
          <a:p>
            <a:r>
              <a:rPr lang="bg-BG" b="1" dirty="0"/>
              <a:t>Инцидент</a:t>
            </a:r>
            <a:r>
              <a:rPr lang="bg-BG" dirty="0"/>
              <a:t> е всяко травматично събитие за дете, в следствие на което е наличен риск от увреждане на неговото физическо и/или психическо здраве</a:t>
            </a:r>
            <a:r>
              <a:rPr lang="bg-BG" dirty="0" smtClean="0"/>
              <a:t>.</a:t>
            </a:r>
            <a:endParaRPr lang="bg-BG" dirty="0"/>
          </a:p>
          <a:p>
            <a:r>
              <a:rPr lang="bg-BG" b="1" dirty="0"/>
              <a:t>Насилие</a:t>
            </a:r>
            <a:r>
              <a:rPr lang="bg-BG" dirty="0"/>
              <a:t> </a:t>
            </a:r>
            <a:r>
              <a:rPr lang="bg-BG" b="1" dirty="0"/>
              <a:t>над дете</a:t>
            </a:r>
            <a:r>
              <a:rPr lang="bg-BG" dirty="0"/>
              <a:t> е всеки акт на физическо, психическо или сексуално насилие, пренебрегване, търговска или друга експлоатация, водеща до действителна или вероятна вреда върху здравето, живота, развитието или достойнството на детето, което може да се осъществява в семейна, училищна и социална среда</a:t>
            </a:r>
            <a:r>
              <a:rPr lang="bg-BG" dirty="0" smtClean="0"/>
              <a:t>.</a:t>
            </a:r>
            <a:endParaRPr lang="bg-BG" dirty="0"/>
          </a:p>
          <a:p>
            <a:r>
              <a:rPr lang="bg-BG" b="1" dirty="0"/>
              <a:t>Видове насилие: </a:t>
            </a:r>
            <a:r>
              <a:rPr lang="bg-BG" dirty="0"/>
              <a:t>физическо, психическо, сексуално, пренебрегване/</a:t>
            </a:r>
            <a:r>
              <a:rPr lang="bg-BG" dirty="0" err="1"/>
              <a:t>неглижиране</a:t>
            </a:r>
            <a:r>
              <a:rPr lang="bg-BG" dirty="0"/>
              <a:t>, </a:t>
            </a:r>
            <a:r>
              <a:rPr lang="bg-BG" dirty="0" smtClean="0"/>
              <a:t>дигитално насилие/</a:t>
            </a:r>
            <a:r>
              <a:rPr lang="bg-BG" dirty="0" err="1" smtClean="0"/>
              <a:t>кибертормоз</a:t>
            </a:r>
            <a:r>
              <a:rPr lang="bg-BG" dirty="0"/>
              <a:t>.</a:t>
            </a:r>
          </a:p>
          <a:p>
            <a:pPr marL="0" indent="0">
              <a:buNone/>
            </a:pPr>
            <a:endParaRPr lang="bg-BG" dirty="0"/>
          </a:p>
          <a:p>
            <a:endParaRPr lang="bg-BG" dirty="0"/>
          </a:p>
        </p:txBody>
      </p:sp>
      <p:pic>
        <p:nvPicPr>
          <p:cNvPr id="1027" name="Picture 3" descr="C:\Users\moi\Desktop\снимки проект\Agresion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45712" y="4365104"/>
            <a:ext cx="3802752" cy="21156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0765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211960" y="274638"/>
            <a:ext cx="4474840" cy="1143000"/>
          </a:xfrm>
        </p:spPr>
        <p:txBody>
          <a:bodyPr>
            <a:normAutofit fontScale="90000"/>
          </a:bodyPr>
          <a:lstStyle/>
          <a:p>
            <a:r>
              <a:rPr lang="bg-BG" b="1" dirty="0"/>
              <a:t>Дете в риск, </a:t>
            </a:r>
            <a:r>
              <a:rPr lang="bg-BG" dirty="0"/>
              <a:t>е:</a:t>
            </a:r>
            <a:br>
              <a:rPr lang="bg-BG" dirty="0"/>
            </a:br>
            <a:endParaRPr lang="bg-BG" dirty="0"/>
          </a:p>
        </p:txBody>
      </p:sp>
      <p:sp>
        <p:nvSpPr>
          <p:cNvPr id="3" name="Контейнер за съдържание 2"/>
          <p:cNvSpPr>
            <a:spLocks noGrp="1"/>
          </p:cNvSpPr>
          <p:nvPr>
            <p:ph idx="1"/>
          </p:nvPr>
        </p:nvSpPr>
        <p:spPr>
          <a:xfrm>
            <a:off x="539552" y="1196752"/>
            <a:ext cx="5472608" cy="4392488"/>
          </a:xfrm>
          <a:noFill/>
        </p:spPr>
        <p:txBody>
          <a:bodyPr>
            <a:normAutofit fontScale="70000" lnSpcReduction="20000"/>
          </a:bodyPr>
          <a:lstStyle/>
          <a:p>
            <a:r>
              <a:rPr lang="bg-BG" dirty="0" smtClean="0"/>
              <a:t>чиито </a:t>
            </a:r>
            <a:r>
              <a:rPr lang="bg-BG" dirty="0"/>
              <a:t>родители са починали, неизвестни, лишени от родителски права или чиито родителски права са ограничени, или детето е останало без тяхната грижа;</a:t>
            </a:r>
          </a:p>
          <a:p>
            <a:r>
              <a:rPr lang="bg-BG" dirty="0" smtClean="0"/>
              <a:t>което </a:t>
            </a:r>
            <a:r>
              <a:rPr lang="bg-BG" dirty="0"/>
              <a:t>е жертва на злоупотреба, насилие, експлоатация или всякакво друго нехуманно или унизително отношение или наказание в или извън семейството му;</a:t>
            </a:r>
          </a:p>
          <a:p>
            <a:r>
              <a:rPr lang="bg-BG" dirty="0" smtClean="0"/>
              <a:t>за </a:t>
            </a:r>
            <a:r>
              <a:rPr lang="bg-BG" dirty="0"/>
              <a:t>което съществува опасност от увреждане на неговото физическо, психическо, нравствено, интелектуално и социално развитие;</a:t>
            </a:r>
          </a:p>
          <a:p>
            <a:endParaRPr lang="bg-BG" dirty="0"/>
          </a:p>
          <a:p>
            <a:endParaRPr lang="bg-BG" dirty="0"/>
          </a:p>
        </p:txBody>
      </p:sp>
      <p:pic>
        <p:nvPicPr>
          <p:cNvPr id="4098" name="Picture 2" descr="C:\Users\moi\Desktop\снимки проект\fight_clipart_aggressive_behavi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6176" y="1556792"/>
            <a:ext cx="2333132" cy="3389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9569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283968" y="274638"/>
            <a:ext cx="4402832" cy="994122"/>
          </a:xfrm>
        </p:spPr>
        <p:txBody>
          <a:bodyPr/>
          <a:lstStyle/>
          <a:p>
            <a:r>
              <a:rPr lang="bg-BG" b="1" dirty="0" smtClean="0"/>
              <a:t>Превенция</a:t>
            </a:r>
            <a:endParaRPr lang="bg-BG" b="1" dirty="0"/>
          </a:p>
        </p:txBody>
      </p:sp>
      <p:sp>
        <p:nvSpPr>
          <p:cNvPr id="3" name="Контейнер за съдържание 2"/>
          <p:cNvSpPr>
            <a:spLocks noGrp="1"/>
          </p:cNvSpPr>
          <p:nvPr>
            <p:ph idx="1"/>
          </p:nvPr>
        </p:nvSpPr>
        <p:spPr/>
        <p:txBody>
          <a:bodyPr/>
          <a:lstStyle/>
          <a:p>
            <a:pPr lvl="0">
              <a:buFont typeface="Wingdings" pitchFamily="2" charset="2"/>
              <a:buChar char="Ø"/>
            </a:pPr>
            <a:r>
              <a:rPr lang="bg-BG" dirty="0"/>
              <a:t>навременното идентифициране на възможна проблемна ситуация или възникнала вече такава;</a:t>
            </a:r>
          </a:p>
          <a:p>
            <a:pPr>
              <a:buFont typeface="Wingdings" pitchFamily="2" charset="2"/>
              <a:buChar char="Ø"/>
            </a:pPr>
            <a:r>
              <a:rPr lang="bg-BG" dirty="0"/>
              <a:t>адекватна </a:t>
            </a:r>
            <a:r>
              <a:rPr lang="bg-BG" dirty="0" err="1" smtClean="0"/>
              <a:t>последваща</a:t>
            </a:r>
            <a:r>
              <a:rPr lang="bg-BG" dirty="0" smtClean="0"/>
              <a:t> реакция</a:t>
            </a:r>
          </a:p>
          <a:p>
            <a:pPr>
              <a:buFont typeface="Wingdings" pitchFamily="2" charset="2"/>
              <a:buChar char="Ø"/>
            </a:pPr>
            <a:r>
              <a:rPr lang="bg-BG" dirty="0" smtClean="0"/>
              <a:t>прозрачност </a:t>
            </a:r>
            <a:r>
              <a:rPr lang="bg-BG" dirty="0"/>
              <a:t>и координиране на предприетите действия и резултатите от тях</a:t>
            </a:r>
            <a:endParaRPr lang="bg-BG" dirty="0" smtClean="0"/>
          </a:p>
          <a:p>
            <a:pPr marL="0" indent="0">
              <a:buNone/>
            </a:pPr>
            <a:endParaRPr lang="bg-BG" dirty="0"/>
          </a:p>
        </p:txBody>
      </p:sp>
    </p:spTree>
    <p:extLst>
      <p:ext uri="{BB962C8B-B14F-4D97-AF65-F5344CB8AC3E}">
        <p14:creationId xmlns:p14="http://schemas.microsoft.com/office/powerpoint/2010/main" val="2343694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211960" y="0"/>
            <a:ext cx="4932040" cy="1417638"/>
          </a:xfrm>
        </p:spPr>
        <p:txBody>
          <a:bodyPr>
            <a:normAutofit fontScale="90000"/>
          </a:bodyPr>
          <a:lstStyle/>
          <a:p>
            <a:pPr algn="l"/>
            <a:r>
              <a:rPr lang="bg-BG" sz="3100" b="1" dirty="0"/>
              <a:t>Действия на служителите в образователните институции</a:t>
            </a:r>
            <a:r>
              <a:rPr lang="bg-BG" b="1" dirty="0"/>
              <a:t>:</a:t>
            </a:r>
          </a:p>
        </p:txBody>
      </p:sp>
      <p:sp>
        <p:nvSpPr>
          <p:cNvPr id="3" name="Контейнер за съдържание 2"/>
          <p:cNvSpPr>
            <a:spLocks noGrp="1"/>
          </p:cNvSpPr>
          <p:nvPr>
            <p:ph idx="1"/>
          </p:nvPr>
        </p:nvSpPr>
        <p:spPr>
          <a:xfrm>
            <a:off x="611560" y="1600201"/>
            <a:ext cx="8075240" cy="4061047"/>
          </a:xfrm>
        </p:spPr>
        <p:txBody>
          <a:bodyPr>
            <a:normAutofit fontScale="85000" lnSpcReduction="20000"/>
          </a:bodyPr>
          <a:lstStyle/>
          <a:p>
            <a:pPr marL="0" lvl="0" indent="0">
              <a:buNone/>
            </a:pPr>
            <a:r>
              <a:rPr lang="bg-BG" b="1" dirty="0"/>
              <a:t>Извършват превенцията на насилието и преодоляването на проблемно поведение на детето/ученика се изразява във включване на отделни деца и ученици в съответни дейности по чл. 45 от Наредбата за приобщаващо образование за въздействие върху вътрешната мотивация, както и оказване на психологическа подкрепа от психолог. Важното е да се знае, че могат да се прилагат една или повече от посочените дейности, съобразно конкретната ситуация, за въздействие върху вътрешната мотивация</a:t>
            </a:r>
            <a:r>
              <a:rPr lang="bg-BG" dirty="0"/>
              <a:t>:</a:t>
            </a:r>
          </a:p>
          <a:p>
            <a:endParaRPr lang="bg-BG" dirty="0"/>
          </a:p>
        </p:txBody>
      </p:sp>
    </p:spTree>
    <p:extLst>
      <p:ext uri="{BB962C8B-B14F-4D97-AF65-F5344CB8AC3E}">
        <p14:creationId xmlns:p14="http://schemas.microsoft.com/office/powerpoint/2010/main" val="4264172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467544" y="1268760"/>
            <a:ext cx="8229600" cy="4392488"/>
          </a:xfrm>
        </p:spPr>
        <p:txBody>
          <a:bodyPr>
            <a:noAutofit/>
          </a:bodyPr>
          <a:lstStyle/>
          <a:p>
            <a:r>
              <a:rPr lang="bg-BG" sz="2400" b="1" dirty="0" smtClean="0"/>
              <a:t>обсъждане </a:t>
            </a:r>
            <a:r>
              <a:rPr lang="bg-BG" sz="2400" b="1" dirty="0"/>
              <a:t>между ученика и класния ръководител с цел изясняване на </a:t>
            </a:r>
            <a:r>
              <a:rPr lang="bg-BG" sz="2400" b="1" dirty="0">
                <a:latin typeface="Times New Roman" pitchFamily="18" charset="0"/>
                <a:cs typeface="Times New Roman" pitchFamily="18" charset="0"/>
              </a:rPr>
              <a:t>възникнал проблем и получаване на подкрепа за разрешаването му</a:t>
            </a:r>
            <a:r>
              <a:rPr lang="bg-BG" sz="2400" b="1" dirty="0" smtClean="0">
                <a:latin typeface="Times New Roman" pitchFamily="18" charset="0"/>
                <a:cs typeface="Times New Roman" pitchFamily="18" charset="0"/>
              </a:rPr>
              <a:t>;</a:t>
            </a:r>
            <a:endParaRPr lang="bg-BG" sz="2400" b="1" dirty="0">
              <a:latin typeface="Times New Roman" pitchFamily="18" charset="0"/>
              <a:cs typeface="Times New Roman" pitchFamily="18" charset="0"/>
            </a:endParaRPr>
          </a:p>
          <a:p>
            <a:r>
              <a:rPr lang="bg-BG" sz="2400" b="1" dirty="0" smtClean="0">
                <a:latin typeface="Times New Roman" pitchFamily="18" charset="0"/>
                <a:cs typeface="Times New Roman" pitchFamily="18" charset="0"/>
              </a:rPr>
              <a:t>използване </a:t>
            </a:r>
            <a:r>
              <a:rPr lang="bg-BG" sz="2400" b="1" dirty="0">
                <a:latin typeface="Times New Roman" pitchFamily="18" charset="0"/>
                <a:cs typeface="Times New Roman" pitchFamily="18" charset="0"/>
              </a:rPr>
              <a:t>на посредник при решаване на конфликт в училище</a:t>
            </a:r>
            <a:r>
              <a:rPr lang="bg-BG" sz="2400" b="1" dirty="0" smtClean="0">
                <a:latin typeface="Times New Roman" pitchFamily="18" charset="0"/>
                <a:cs typeface="Times New Roman" pitchFamily="18" charset="0"/>
              </a:rPr>
              <a:t>;</a:t>
            </a:r>
            <a:endParaRPr lang="bg-BG" sz="2400" b="1" dirty="0">
              <a:latin typeface="Times New Roman" pitchFamily="18" charset="0"/>
              <a:cs typeface="Times New Roman" pitchFamily="18" charset="0"/>
            </a:endParaRPr>
          </a:p>
          <a:p>
            <a:r>
              <a:rPr lang="bg-BG" sz="2400" b="1" dirty="0" smtClean="0">
                <a:latin typeface="Times New Roman" pitchFamily="18" charset="0"/>
                <a:cs typeface="Times New Roman" pitchFamily="18" charset="0"/>
              </a:rPr>
              <a:t>консултиране </a:t>
            </a:r>
            <a:r>
              <a:rPr lang="bg-BG" sz="2400" b="1" dirty="0">
                <a:latin typeface="Times New Roman" pitchFamily="18" charset="0"/>
                <a:cs typeface="Times New Roman" pitchFamily="18" charset="0"/>
              </a:rPr>
              <a:t>на детето или ученика с психолог/педагогически съветник</a:t>
            </a:r>
            <a:r>
              <a:rPr lang="bg-BG" sz="2400" b="1" dirty="0" smtClean="0">
                <a:latin typeface="Times New Roman" pitchFamily="18" charset="0"/>
                <a:cs typeface="Times New Roman" pitchFamily="18" charset="0"/>
              </a:rPr>
              <a:t>;</a:t>
            </a:r>
            <a:endParaRPr lang="bg-BG" sz="2400" b="1" dirty="0">
              <a:latin typeface="Times New Roman" pitchFamily="18" charset="0"/>
              <a:cs typeface="Times New Roman" pitchFamily="18" charset="0"/>
            </a:endParaRPr>
          </a:p>
          <a:p>
            <a:r>
              <a:rPr lang="bg-BG" sz="2400" b="1" dirty="0" smtClean="0">
                <a:latin typeface="Times New Roman" pitchFamily="18" charset="0"/>
                <a:cs typeface="Times New Roman" pitchFamily="18" charset="0"/>
              </a:rPr>
              <a:t>създаване </a:t>
            </a:r>
            <a:r>
              <a:rPr lang="bg-BG" sz="2400" b="1" dirty="0">
                <a:latin typeface="Times New Roman" pitchFamily="18" charset="0"/>
                <a:cs typeface="Times New Roman" pitchFamily="18" charset="0"/>
              </a:rPr>
              <a:t>на условия за включване на ученика в група за повишаване на социалните умения за общуване и за решаване на конфликти по ненасилствен начин</a:t>
            </a:r>
            <a:r>
              <a:rPr lang="bg-BG" sz="2800" b="1" dirty="0" smtClean="0">
                <a:latin typeface="Times New Roman" pitchFamily="18" charset="0"/>
                <a:cs typeface="Times New Roman" pitchFamily="18" charset="0"/>
              </a:rPr>
              <a:t>;</a:t>
            </a:r>
            <a:endParaRPr lang="bg-BG"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3076507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p:txBody>
          <a:bodyPr>
            <a:normAutofit fontScale="85000" lnSpcReduction="10000"/>
          </a:bodyPr>
          <a:lstStyle/>
          <a:p>
            <a:r>
              <a:rPr lang="bg-BG" b="1" dirty="0">
                <a:latin typeface="Times New Roman" pitchFamily="18" charset="0"/>
                <a:cs typeface="Times New Roman" pitchFamily="18" charset="0"/>
              </a:rPr>
              <a:t> насочване на детето или ученика към занимания, съобразени с неговите потребности;</a:t>
            </a:r>
          </a:p>
          <a:p>
            <a:r>
              <a:rPr lang="bg-BG" b="1" dirty="0">
                <a:latin typeface="Times New Roman" pitchFamily="18" charset="0"/>
                <a:cs typeface="Times New Roman" pitchFamily="18" charset="0"/>
              </a:rPr>
              <a:t>индивидуална подкрепа за ученика от личност, която той уважава (наставничество);</a:t>
            </a:r>
          </a:p>
          <a:p>
            <a:r>
              <a:rPr lang="bg-BG" b="1" dirty="0">
                <a:latin typeface="Times New Roman" pitchFamily="18" charset="0"/>
                <a:cs typeface="Times New Roman" pitchFamily="18" charset="0"/>
              </a:rPr>
              <a:t> участие на ученика в дейности в полза на паралелката или училището, включително определяне на възможности за участие на ученика в доброволчески инициативи;</a:t>
            </a:r>
          </a:p>
          <a:p>
            <a:r>
              <a:rPr lang="bg-BG" b="1" dirty="0">
                <a:latin typeface="Times New Roman" pitchFamily="18" charset="0"/>
                <a:cs typeface="Times New Roman" pitchFamily="18" charset="0"/>
              </a:rPr>
              <a:t>други дейности, определени в правилника за дейността на институцията</a:t>
            </a:r>
          </a:p>
          <a:p>
            <a:endParaRPr lang="bg-BG" dirty="0"/>
          </a:p>
        </p:txBody>
      </p:sp>
    </p:spTree>
    <p:extLst>
      <p:ext uri="{BB962C8B-B14F-4D97-AF65-F5344CB8AC3E}">
        <p14:creationId xmlns:p14="http://schemas.microsoft.com/office/powerpoint/2010/main" val="3767722693"/>
      </p:ext>
    </p:extLst>
  </p:cSld>
  <p:clrMapOvr>
    <a:masterClrMapping/>
  </p:clrMapOvr>
</p:sld>
</file>

<file path=ppt/theme/theme1.xml><?xml version="1.0" encoding="utf-8"?>
<a:theme xmlns:a="http://schemas.openxmlformats.org/drawingml/2006/main" name="Office тема">
  <a:themeElements>
    <a:clrScheme name="О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О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О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13727</TotalTime>
  <Words>1054</Words>
  <Application>Microsoft Office PowerPoint</Application>
  <PresentationFormat>Презентация на цял екран (4:3)</PresentationFormat>
  <Paragraphs>65</Paragraphs>
  <Slides>20</Slides>
  <Notes>0</Notes>
  <HiddenSlides>0</HiddenSlides>
  <MMClips>0</MMClips>
  <ScaleCrop>false</ScaleCrop>
  <HeadingPairs>
    <vt:vector size="6" baseType="variant">
      <vt:variant>
        <vt:lpstr>Използвани шрифтове</vt:lpstr>
      </vt:variant>
      <vt:variant>
        <vt:i4>4</vt:i4>
      </vt:variant>
      <vt:variant>
        <vt:lpstr>Тема</vt:lpstr>
      </vt:variant>
      <vt:variant>
        <vt:i4>1</vt:i4>
      </vt:variant>
      <vt:variant>
        <vt:lpstr>Заглавия на слайдовете</vt:lpstr>
      </vt:variant>
      <vt:variant>
        <vt:i4>20</vt:i4>
      </vt:variant>
    </vt:vector>
  </HeadingPairs>
  <TitlesOfParts>
    <vt:vector size="25" baseType="lpstr">
      <vt:lpstr>Arial</vt:lpstr>
      <vt:lpstr>Calibri</vt:lpstr>
      <vt:lpstr>Times New Roman</vt:lpstr>
      <vt:lpstr>Wingdings</vt:lpstr>
      <vt:lpstr>Office тема</vt:lpstr>
      <vt:lpstr> Практически насоки за действията, които работещите в образователните институции в сферата на средното образование следва да предприемат в случай на инцидент, ситуация на насилие </vt:lpstr>
      <vt:lpstr>Цел</vt:lpstr>
      <vt:lpstr>Адекватни реакции</vt:lpstr>
      <vt:lpstr>Презентация на PowerPoint</vt:lpstr>
      <vt:lpstr>Дете в риск, е: </vt:lpstr>
      <vt:lpstr>Превенция</vt:lpstr>
      <vt:lpstr>Действия на служителите в образователните институции:</vt:lpstr>
      <vt:lpstr>Презентация на PowerPoint</vt:lpstr>
      <vt:lpstr>Презентация на PowerPoint</vt:lpstr>
      <vt:lpstr>Презентация на PowerPoint</vt:lpstr>
      <vt:lpstr>Презентация на PowerPoint</vt:lpstr>
      <vt:lpstr> Реакция в ситуация при инцидент или проява на насилие между деца/ученици и върху деца/ученици  </vt:lpstr>
      <vt:lpstr>Презентация на PowerPoint</vt:lpstr>
      <vt:lpstr>Презентация на PowerPoint</vt:lpstr>
      <vt:lpstr>Кризисна ситуация </vt:lpstr>
      <vt:lpstr>Презентация на PowerPoint</vt:lpstr>
      <vt:lpstr>Всяко лице, на което стане известно, че дете се нуждае от закрила, е длъжно незабавно да уведоми една от следните институции:  </vt:lpstr>
      <vt:lpstr>Важен фактор за превенция на инцидентите и ситуации на насилие в образователните институции е познаването и спазването на определените задължения на работещите с деца в Етичния кодекс на работещите с деца, утвърден от Националния съвет за закрила на детето през 2003 г.: </vt:lpstr>
      <vt:lpstr>   Задължавам се да</vt:lpstr>
      <vt:lpstr>Презентация на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Практически насоки за действията, които работещите в образователните институции в сферата на средното образование следва да предприемат в случай на инцидент, ситуация на насилие</dc:title>
  <dc:creator>moi</dc:creator>
  <cp:lastModifiedBy>User</cp:lastModifiedBy>
  <cp:revision>22</cp:revision>
  <dcterms:created xsi:type="dcterms:W3CDTF">2024-04-08T04:31:09Z</dcterms:created>
  <dcterms:modified xsi:type="dcterms:W3CDTF">2025-10-08T11:59:49Z</dcterms:modified>
</cp:coreProperties>
</file>