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1"/>
  </p:notesMasterIdLst>
  <p:sldIdLst>
    <p:sldId id="256" r:id="rId2"/>
    <p:sldId id="259" r:id="rId3"/>
    <p:sldId id="257" r:id="rId4"/>
    <p:sldId id="275" r:id="rId5"/>
    <p:sldId id="262" r:id="rId6"/>
    <p:sldId id="271" r:id="rId7"/>
    <p:sldId id="264" r:id="rId8"/>
    <p:sldId id="258" r:id="rId9"/>
    <p:sldId id="261" r:id="rId10"/>
    <p:sldId id="260" r:id="rId11"/>
    <p:sldId id="274" r:id="rId12"/>
    <p:sldId id="263" r:id="rId13"/>
    <p:sldId id="269" r:id="rId14"/>
    <p:sldId id="270" r:id="rId15"/>
    <p:sldId id="272" r:id="rId16"/>
    <p:sldId id="276" r:id="rId17"/>
    <p:sldId id="267" r:id="rId18"/>
    <p:sldId id="265" r:id="rId19"/>
    <p:sldId id="268" r:id="rId20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3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7BD91D-B61B-4F04-AD6F-D924A8A48B68}" type="datetimeFigureOut">
              <a:rPr lang="bg-BG" smtClean="0"/>
              <a:t>2.2.2021 г.</a:t>
            </a:fld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6AB66-0D56-4AA8-89FB-D78F2AB7D73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6799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6AB66-0D56-4AA8-89FB-D78F2AB7D738}" type="slidenum">
              <a:rPr lang="bg-BG" smtClean="0"/>
              <a:t>15</a:t>
            </a:fld>
            <a:endParaRPr lang="bg-B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лавие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g-BG" smtClean="0"/>
              <a:t>Щракнете, за да редактирате стила на подзаглавията в образеца</a:t>
            </a:r>
            <a:endParaRPr kumimoji="0" lang="en-US"/>
          </a:p>
        </p:txBody>
      </p:sp>
      <p:sp>
        <p:nvSpPr>
          <p:cNvPr id="28" name="Контейнер за 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8D9956F-9EB7-421D-9F40-4CC807324EF0}" type="datetimeFigureOut">
              <a:rPr lang="bg-BG" smtClean="0"/>
              <a:pPr/>
              <a:t>2.2.2021 г.</a:t>
            </a:fld>
            <a:endParaRPr lang="bg-BG"/>
          </a:p>
        </p:txBody>
      </p:sp>
      <p:sp>
        <p:nvSpPr>
          <p:cNvPr id="17" name="Контейнер за долния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авоъгъл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авоъгъл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аво съединение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аво съединение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аво съединение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аво съединение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авоъгъл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Контейнер за номер на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DF43F81-5C21-4FE4-BD50-F5CA48346BF9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956F-9EB7-421D-9F40-4CC807324EF0}" type="datetimeFigureOut">
              <a:rPr lang="bg-BG" smtClean="0"/>
              <a:pPr/>
              <a:t>2.2.2021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3F81-5C21-4FE4-BD50-F5CA48346BF9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956F-9EB7-421D-9F40-4CC807324EF0}" type="datetimeFigureOut">
              <a:rPr lang="bg-BG" smtClean="0"/>
              <a:pPr/>
              <a:t>2.2.2021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3F81-5C21-4FE4-BD50-F5CA48346BF9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8" name="Контейнер за съдържани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8D9956F-9EB7-421D-9F40-4CC807324EF0}" type="datetimeFigureOut">
              <a:rPr lang="bg-BG" smtClean="0"/>
              <a:pPr/>
              <a:t>2.2.2021 г.</a:t>
            </a:fld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DF43F81-5C21-4FE4-BD50-F5CA48346BF9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10" name="Контейнер за долния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8D9956F-9EB7-421D-9F40-4CC807324EF0}" type="datetimeFigureOut">
              <a:rPr lang="bg-BG" smtClean="0"/>
              <a:pPr/>
              <a:t>2.2.2021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9" name="Правоъгъл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аво съединение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аво съединение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аво съединение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аво съединение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авоъгъл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аво съединение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DF43F81-5C21-4FE4-BD50-F5CA48346BF9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956F-9EB7-421D-9F40-4CC807324EF0}" type="datetimeFigureOut">
              <a:rPr lang="bg-BG" smtClean="0"/>
              <a:pPr/>
              <a:t>2.2.2021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3F81-5C21-4FE4-BD50-F5CA48346BF9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9" name="Контейнер за съдържани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956F-9EB7-421D-9F40-4CC807324EF0}" type="datetimeFigureOut">
              <a:rPr lang="bg-BG" smtClean="0"/>
              <a:pPr/>
              <a:t>2.2.2021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3F81-5C21-4FE4-BD50-F5CA48346BF9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3" name="Контейнер за съдържани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2" name="Текстов контейне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14" name="Текстов контейне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6" name="Контейнер за 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D9956F-9EB7-421D-9F40-4CC807324EF0}" type="datetimeFigureOut">
              <a:rPr lang="bg-BG" smtClean="0"/>
              <a:pPr/>
              <a:t>2.2.2021 г.</a:t>
            </a:fld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DF43F81-5C21-4FE4-BD50-F5CA48346BF9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9956F-9EB7-421D-9F40-4CC807324EF0}" type="datetimeFigureOut">
              <a:rPr lang="bg-BG" smtClean="0"/>
              <a:pPr/>
              <a:t>2.2.2021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43F81-5C21-4FE4-BD50-F5CA48346BF9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аво съединение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8" name="Право съединение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аво съединение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Контейнер за съдържани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21" name="Контейнер за 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8D9956F-9EB7-421D-9F40-4CC807324EF0}" type="datetimeFigureOut">
              <a:rPr lang="bg-BG" smtClean="0"/>
              <a:pPr/>
              <a:t>2.2.2021 г.</a:t>
            </a:fld>
            <a:endParaRPr lang="bg-BG"/>
          </a:p>
        </p:txBody>
      </p:sp>
      <p:sp>
        <p:nvSpPr>
          <p:cNvPr id="22" name="Контейнер за номер на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DF43F81-5C21-4FE4-BD50-F5CA48346BF9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3" name="Контейнер за долния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10" name="Право съединение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 съединение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аво съединение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аво съединение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Контейнер за 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D9956F-9EB7-421D-9F40-4CC807324EF0}" type="datetimeFigureOut">
              <a:rPr lang="bg-BG" smtClean="0"/>
              <a:pPr/>
              <a:t>2.2.2021 г.</a:t>
            </a:fld>
            <a:endParaRPr lang="bg-BG"/>
          </a:p>
        </p:txBody>
      </p:sp>
      <p:sp>
        <p:nvSpPr>
          <p:cNvPr id="18" name="Контейнер за номер на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DF43F81-5C21-4FE4-BD50-F5CA48346BF9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1" name="Контейнер за долния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Контейнер за заглавие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13" name="Текстов контейне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  <p:sp>
        <p:nvSpPr>
          <p:cNvPr id="14" name="Контейнер за 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8D9956F-9EB7-421D-9F40-4CC807324EF0}" type="datetimeFigureOut">
              <a:rPr lang="bg-BG" smtClean="0"/>
              <a:pPr/>
              <a:t>2.2.2021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7" name="Право съединение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Контейнер за номер на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DF43F81-5C21-4FE4-BD50-F5CA48346BF9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1800200"/>
          </a:xfrm>
        </p:spPr>
        <p:txBody>
          <a:bodyPr>
            <a:normAutofit/>
          </a:bodyPr>
          <a:lstStyle/>
          <a:p>
            <a:pPr algn="ctr"/>
            <a:r>
              <a:rPr lang="bg-BG" sz="2400" dirty="0"/>
              <a:t>П</a:t>
            </a:r>
            <a:r>
              <a:rPr lang="bg-BG" sz="2400" dirty="0" smtClean="0"/>
              <a:t>роект </a:t>
            </a:r>
            <a:r>
              <a:rPr lang="bg-BG" sz="2400" dirty="0"/>
              <a:t>„Равни възможности за малцинствата и уязвимите групи – преодоляване на негативните стереотипи и подкрепа за личностно развитие”</a:t>
            </a: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2286000" y="2996952"/>
            <a:ext cx="6172200" cy="3377970"/>
          </a:xfrm>
        </p:spPr>
        <p:txBody>
          <a:bodyPr>
            <a:normAutofit/>
          </a:bodyPr>
          <a:lstStyle/>
          <a:p>
            <a:r>
              <a:rPr lang="bg-BG" b="1" dirty="0"/>
              <a:t>процедура „Социално-икономическа интеграция на уязвими групи. интегрирани мерки за подобряване достъпа до образование“ – КОМПОНЕНТ </a:t>
            </a:r>
            <a:r>
              <a:rPr lang="bg-BG" b="1" dirty="0" smtClean="0"/>
              <a:t>1</a:t>
            </a:r>
          </a:p>
          <a:p>
            <a:r>
              <a:rPr lang="bg-BG" b="1" dirty="0" smtClean="0"/>
              <a:t>финансиран </a:t>
            </a:r>
            <a:r>
              <a:rPr lang="bg-BG" b="1" dirty="0"/>
              <a:t>от </a:t>
            </a:r>
            <a:r>
              <a:rPr lang="bg-BG" b="1" dirty="0" smtClean="0"/>
              <a:t>:</a:t>
            </a:r>
          </a:p>
          <a:p>
            <a:r>
              <a:rPr lang="bg-BG" b="1" dirty="0" smtClean="0"/>
              <a:t>- Оперативна </a:t>
            </a:r>
            <a:r>
              <a:rPr lang="bg-BG" b="1" dirty="0"/>
              <a:t>програма „Развитие на човешките  ресурси” 2014-2020 </a:t>
            </a:r>
            <a:endParaRPr lang="bg-BG" b="1" dirty="0" smtClean="0"/>
          </a:p>
          <a:p>
            <a:r>
              <a:rPr lang="bg-BG" b="1" dirty="0" smtClean="0"/>
              <a:t>- Оперативна </a:t>
            </a:r>
            <a:r>
              <a:rPr lang="bg-BG" b="1" dirty="0"/>
              <a:t>програма „Наука и образование за интелигентен растеж" 2014-2020</a:t>
            </a:r>
            <a:endParaRPr lang="bg-BG" dirty="0"/>
          </a:p>
        </p:txBody>
      </p:sp>
      <p:pic>
        <p:nvPicPr>
          <p:cNvPr id="1026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92"/>
          <a:stretch>
            <a:fillRect/>
          </a:stretch>
        </p:blipFill>
        <p:spPr bwMode="auto">
          <a:xfrm>
            <a:off x="1763688" y="0"/>
            <a:ext cx="1090612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57150"/>
            <a:ext cx="11334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63513"/>
            <a:ext cx="1440160" cy="722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/>
          </a:bodyPr>
          <a:lstStyle/>
          <a:p>
            <a:r>
              <a:rPr lang="bg-BG" sz="2400" b="1" u="sng" dirty="0" smtClean="0">
                <a:latin typeface="Cambria" pitchFamily="18" charset="0"/>
              </a:rPr>
              <a:t>Дейности </a:t>
            </a:r>
            <a:r>
              <a:rPr lang="bg-BG" sz="2400" b="1" u="sng" dirty="0" smtClean="0">
                <a:latin typeface="Cambria" pitchFamily="18" charset="0"/>
              </a:rPr>
              <a:t>по  ОП РЧР:</a:t>
            </a:r>
            <a:endParaRPr lang="bg-BG" sz="2400" u="sng" dirty="0">
              <a:latin typeface="Cambria" pitchFamily="18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467600" cy="57812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g-BG" sz="2000" dirty="0" smtClean="0">
                <a:latin typeface="Cambria" pitchFamily="18" charset="0"/>
              </a:rPr>
              <a:t>         </a:t>
            </a:r>
          </a:p>
          <a:p>
            <a:pPr>
              <a:buFont typeface="Wingdings" pitchFamily="2" charset="2"/>
              <a:buChar char="Ø"/>
            </a:pPr>
            <a:r>
              <a:rPr lang="bg-BG" sz="1600" dirty="0" smtClean="0">
                <a:latin typeface="Cambria" pitchFamily="18" charset="0"/>
              </a:rPr>
              <a:t>Разкриване на „Център за развитие на уязвими общности” на ІІ-ри етаж в сградата на Обединен детски комплекс с адрес: гр. Кюстендил, ул. "Марин </a:t>
            </a:r>
            <a:r>
              <a:rPr lang="bg-BG" sz="1600" dirty="0" err="1" smtClean="0">
                <a:latin typeface="Cambria" pitchFamily="18" charset="0"/>
              </a:rPr>
              <a:t>Дринов</a:t>
            </a:r>
            <a:r>
              <a:rPr lang="bg-BG" sz="1600" dirty="0" smtClean="0">
                <a:latin typeface="Cambria" pitchFamily="18" charset="0"/>
              </a:rPr>
              <a:t>" № 7, ет. 2.</a:t>
            </a:r>
          </a:p>
          <a:p>
            <a:pPr>
              <a:buFont typeface="Wingdings" pitchFamily="2" charset="2"/>
              <a:buChar char="Ø"/>
            </a:pPr>
            <a:r>
              <a:rPr lang="bg-BG" sz="1600" dirty="0" smtClean="0">
                <a:latin typeface="Cambria" pitchFamily="18" charset="0"/>
              </a:rPr>
              <a:t>В Центъра ще работи екип от 5 специалиста, в състав: Ръководител - 1 щ. бр., Психолог–1 щ. бр., Социален </a:t>
            </a:r>
            <a:r>
              <a:rPr lang="bg-BG" sz="1600" dirty="0" err="1" smtClean="0">
                <a:latin typeface="Cambria" pitchFamily="18" charset="0"/>
              </a:rPr>
              <a:t>медиатор</a:t>
            </a:r>
            <a:r>
              <a:rPr lang="bg-BG" sz="1600" dirty="0" smtClean="0">
                <a:latin typeface="Cambria" pitchFamily="18" charset="0"/>
              </a:rPr>
              <a:t> - 1 щ. бр., Трудов </a:t>
            </a:r>
            <a:r>
              <a:rPr lang="bg-BG" sz="1600" dirty="0" err="1" smtClean="0">
                <a:latin typeface="Cambria" pitchFamily="18" charset="0"/>
              </a:rPr>
              <a:t>медиатор</a:t>
            </a:r>
            <a:r>
              <a:rPr lang="bg-BG" sz="1600" dirty="0" smtClean="0">
                <a:latin typeface="Cambria" pitchFamily="18" charset="0"/>
              </a:rPr>
              <a:t> -1 щ. бр. и Медицински специалист - 1 щ. бр.</a:t>
            </a:r>
          </a:p>
          <a:p>
            <a:pPr>
              <a:buFont typeface="Wingdings" pitchFamily="2" charset="2"/>
              <a:buChar char="Ø"/>
            </a:pPr>
            <a:r>
              <a:rPr lang="bg-BG" sz="1600" dirty="0" smtClean="0">
                <a:latin typeface="Cambria" pitchFamily="18" charset="0"/>
              </a:rPr>
              <a:t>Сформираният мултидисциплинарен екип ще </a:t>
            </a:r>
            <a:r>
              <a:rPr lang="bg-BG" sz="1600" dirty="0" err="1" smtClean="0">
                <a:latin typeface="Cambria" pitchFamily="18" charset="0"/>
              </a:rPr>
              <a:t>индентифицира</a:t>
            </a:r>
            <a:r>
              <a:rPr lang="bg-BG" sz="1600" dirty="0" smtClean="0">
                <a:latin typeface="Cambria" pitchFamily="18" charset="0"/>
              </a:rPr>
              <a:t> 100 лица от целевите групи </a:t>
            </a:r>
            <a:r>
              <a:rPr lang="bg-BG" sz="1600" dirty="0" smtClean="0">
                <a:latin typeface="Cambria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bg-BG" sz="1600" dirty="0" smtClean="0">
                <a:latin typeface="Cambria" pitchFamily="18" charset="0"/>
              </a:rPr>
              <a:t>50 </a:t>
            </a:r>
            <a:r>
              <a:rPr lang="bg-BG" sz="1600" dirty="0" smtClean="0">
                <a:latin typeface="Cambria" pitchFamily="18" charset="0"/>
              </a:rPr>
              <a:t>лица от целевите групи ще преминат обучение за придобиване на 1-ва степен на професионална квалификация. </a:t>
            </a:r>
          </a:p>
          <a:p>
            <a:pPr>
              <a:buFont typeface="Wingdings" pitchFamily="2" charset="2"/>
              <a:buChar char="Ø"/>
            </a:pPr>
            <a:r>
              <a:rPr lang="bg-BG" sz="1600" dirty="0" smtClean="0">
                <a:latin typeface="Cambria" pitchFamily="18" charset="0"/>
              </a:rPr>
              <a:t>за 40 от обучените лица от целевите групи ще бъде осигурена трудова заетост за срок до 12 месеца при работодателите, партньори на Община Кюстендил</a:t>
            </a:r>
            <a:r>
              <a:rPr lang="bg-BG" sz="1600" dirty="0" smtClean="0">
                <a:latin typeface="Cambria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bg-BG" sz="1600" i="1" dirty="0" smtClean="0">
                <a:latin typeface="Cambria" pitchFamily="18" charset="0"/>
              </a:rPr>
              <a:t>С удължаване на срока за изпълнение на проекта  до 30.06.2021 г. в бюджета  на договор за БФП по ОП РЧР са осигурени допълнителни средства в размер на 149 999.70 лв. за осигуряване на трудова заетост на лица от целевата група при работодатели, партньори на Община Кюстендил.</a:t>
            </a:r>
            <a:endParaRPr lang="bg-BG" sz="1600" i="1" dirty="0" smtClean="0"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endParaRPr lang="bg-BG" sz="1600" dirty="0" smtClean="0"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endParaRPr lang="bg-BG" sz="2000" dirty="0" smtClean="0">
              <a:latin typeface="Cambria" pitchFamily="18" charset="0"/>
            </a:endParaRPr>
          </a:p>
          <a:p>
            <a:pPr>
              <a:buNone/>
            </a:pPr>
            <a:endParaRPr lang="bg-BG" dirty="0" smtClean="0"/>
          </a:p>
          <a:p>
            <a:endParaRPr lang="bg-BG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2400" dirty="0" smtClean="0">
                <a:latin typeface="Cambria" pitchFamily="18" charset="0"/>
              </a:rPr>
              <a:t>В резултат от изпълнението на дейностите по ОП РЧР</a:t>
            </a:r>
            <a:endParaRPr lang="bg-BG" sz="2400" dirty="0">
              <a:latin typeface="Cambria" pitchFamily="18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bg-BG" dirty="0" smtClean="0">
                <a:latin typeface="Cambria" pitchFamily="18" charset="0"/>
              </a:rPr>
              <a:t>Създаване на </a:t>
            </a:r>
            <a:r>
              <a:rPr lang="bg-BG" b="1" dirty="0" smtClean="0">
                <a:latin typeface="Cambria" pitchFamily="18" charset="0"/>
              </a:rPr>
              <a:t>„</a:t>
            </a:r>
            <a:r>
              <a:rPr lang="bg-BG" dirty="0" smtClean="0">
                <a:latin typeface="Cambria" pitchFamily="18" charset="0"/>
              </a:rPr>
              <a:t>Център за развитие на уязвими общности”, който  ще допринесе за разширяване на възможностите за подобряване качеството на живот на хората от уязвимите групи и/или техните семейства, чрез предоставяне на възможности за връщането на реалния пазар на труда.  </a:t>
            </a:r>
          </a:p>
          <a:p>
            <a:r>
              <a:rPr lang="bg-BG" dirty="0" smtClean="0">
                <a:latin typeface="Cambria" pitchFamily="18" charset="0"/>
              </a:rPr>
              <a:t> Реализирането на настоящата процедура ще разшири и обемът, многообразието и целенасочеността на социалните услуги, предоставяни в общността на територията на община Кюстендил.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467600" cy="1786210"/>
          </a:xfrm>
        </p:spPr>
        <p:txBody>
          <a:bodyPr>
            <a:normAutofit/>
          </a:bodyPr>
          <a:lstStyle/>
          <a:p>
            <a:pPr algn="ctr"/>
            <a:r>
              <a:rPr lang="bg-BG" sz="2000" b="1" u="sng" dirty="0" smtClean="0">
                <a:latin typeface="Cambria" pitchFamily="18" charset="0"/>
              </a:rPr>
              <a:t>Дейности по ОП НОИР:</a:t>
            </a:r>
            <a:endParaRPr lang="bg-BG" sz="2000" u="sng" dirty="0">
              <a:latin typeface="Cambria" pitchFamily="18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57200" y="2420888"/>
            <a:ext cx="7467600" cy="40530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g-BG" b="1" dirty="0" smtClean="0">
                <a:latin typeface="Cambria" pitchFamily="18" charset="0"/>
              </a:rPr>
              <a:t>    </a:t>
            </a:r>
          </a:p>
          <a:p>
            <a:pPr>
              <a:buNone/>
            </a:pPr>
            <a:r>
              <a:rPr lang="bg-BG" b="1" dirty="0" smtClean="0">
                <a:latin typeface="Cambria" pitchFamily="18" charset="0"/>
              </a:rPr>
              <a:t>     </a:t>
            </a:r>
            <a:r>
              <a:rPr lang="bg-BG" dirty="0" smtClean="0">
                <a:latin typeface="Cambria" pitchFamily="18" charset="0"/>
              </a:rPr>
              <a:t>Дейностите</a:t>
            </a:r>
            <a:r>
              <a:rPr lang="bg-BG" b="1" dirty="0" smtClean="0">
                <a:latin typeface="Cambria" pitchFamily="18" charset="0"/>
              </a:rPr>
              <a:t> </a:t>
            </a:r>
            <a:r>
              <a:rPr lang="bg-BG" dirty="0" smtClean="0">
                <a:latin typeface="Cambria" pitchFamily="18" charset="0"/>
              </a:rPr>
              <a:t>ще бъдат реализирани от Център за неформално образование и културна дейност „</a:t>
            </a:r>
            <a:r>
              <a:rPr lang="bg-BG" dirty="0" err="1" smtClean="0">
                <a:latin typeface="Cambria" pitchFamily="18" charset="0"/>
              </a:rPr>
              <a:t>Алос</a:t>
            </a:r>
            <a:r>
              <a:rPr lang="bg-BG" dirty="0" smtClean="0">
                <a:latin typeface="Cambria" pitchFamily="18" charset="0"/>
              </a:rPr>
              <a:t>” - партньор на Община Кюстендил в ДГ „Слънце” и </a:t>
            </a:r>
            <a:r>
              <a:rPr lang="bg-BG" smtClean="0">
                <a:latin typeface="Cambria" pitchFamily="18" charset="0"/>
              </a:rPr>
              <a:t>ОУ „Проф</a:t>
            </a:r>
            <a:r>
              <a:rPr lang="bg-BG" dirty="0" smtClean="0">
                <a:latin typeface="Cambria" pitchFamily="18" charset="0"/>
              </a:rPr>
              <a:t>. Марин </a:t>
            </a:r>
            <a:r>
              <a:rPr lang="bg-BG" dirty="0" err="1" smtClean="0">
                <a:latin typeface="Cambria" pitchFamily="18" charset="0"/>
              </a:rPr>
              <a:t>Дринов</a:t>
            </a:r>
            <a:r>
              <a:rPr lang="bg-BG" dirty="0" smtClean="0">
                <a:latin typeface="Cambria" pitchFamily="18" charset="0"/>
              </a:rPr>
              <a:t>” гр. Кюстендил, както следва:</a:t>
            </a:r>
          </a:p>
          <a:p>
            <a:pPr>
              <a:buNone/>
            </a:pPr>
            <a:endParaRPr lang="bg-BG" sz="2000" dirty="0" smtClean="0">
              <a:latin typeface="Cambria" pitchFamily="18" charset="0"/>
            </a:endParaRPr>
          </a:p>
          <a:p>
            <a:pPr>
              <a:buNone/>
            </a:pPr>
            <a:endParaRPr lang="bg-BG" sz="2000" dirty="0" smtClean="0">
              <a:latin typeface="Cambria" pitchFamily="18" charset="0"/>
            </a:endParaRPr>
          </a:p>
          <a:p>
            <a:endParaRPr lang="bg-B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200" dirty="0" smtClean="0"/>
              <a:t> </a:t>
            </a:r>
            <a:r>
              <a:rPr lang="bg-BG" sz="2400" dirty="0" smtClean="0">
                <a:latin typeface="Cambria" pitchFamily="18" charset="0"/>
              </a:rPr>
              <a:t>1. Насърчаване участието на родителите в образователния процес. </a:t>
            </a:r>
            <a:endParaRPr lang="bg-BG" sz="2400" dirty="0">
              <a:latin typeface="Cambria" pitchFamily="18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bg-BG" dirty="0" smtClean="0">
                <a:latin typeface="Cambria" pitchFamily="18" charset="0"/>
              </a:rPr>
              <a:t>Целта на дейността е ромските семейства, наред с българските, да бъдат спечелени за стратегически </a:t>
            </a:r>
            <a:r>
              <a:rPr lang="bg-BG" dirty="0" err="1" smtClean="0">
                <a:latin typeface="Cambria" pitchFamily="18" charset="0"/>
              </a:rPr>
              <a:t>съюзници</a:t>
            </a:r>
            <a:r>
              <a:rPr lang="bg-BG" dirty="0" smtClean="0">
                <a:latin typeface="Cambria" pitchFamily="18" charset="0"/>
              </a:rPr>
              <a:t> на политиката на образователна и трудова интеграция. </a:t>
            </a:r>
          </a:p>
          <a:p>
            <a:pPr>
              <a:buFont typeface="Wingdings" pitchFamily="2" charset="2"/>
              <a:buChar char="ü"/>
            </a:pPr>
            <a:r>
              <a:rPr lang="bg-BG" dirty="0" smtClean="0">
                <a:latin typeface="Cambria" pitchFamily="18" charset="0"/>
              </a:rPr>
              <a:t>Тази дейност ще се осъществява чрез създаването на "Родителски комитет за качествено образование" и "Група на ромските жени, приятели на образованието</a:t>
            </a:r>
            <a:r>
              <a:rPr lang="bg-BG" dirty="0" smtClean="0">
                <a:latin typeface="Cambria" pitchFamily="18" charset="0"/>
              </a:rPr>
              <a:t>“.</a:t>
            </a:r>
          </a:p>
          <a:p>
            <a:pPr>
              <a:buFont typeface="Wingdings" pitchFamily="2" charset="2"/>
              <a:buChar char="ü"/>
            </a:pPr>
            <a:endParaRPr lang="bg-BG" dirty="0">
              <a:latin typeface="Cambri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bg-BG" i="1" dirty="0" smtClean="0">
                <a:latin typeface="Cambria" pitchFamily="18" charset="0"/>
              </a:rPr>
              <a:t>Изпълнението на дейността е до 31.03.2021 г.</a:t>
            </a:r>
            <a:endParaRPr lang="bg-BG" i="1" dirty="0" smtClean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2400" dirty="0" smtClean="0">
                <a:latin typeface="Cambria" pitchFamily="18" charset="0"/>
              </a:rPr>
              <a:t>2</a:t>
            </a:r>
            <a:r>
              <a:rPr lang="bg-BG" sz="3200" dirty="0" smtClean="0"/>
              <a:t>. </a:t>
            </a:r>
            <a:r>
              <a:rPr lang="bg-BG" sz="2400" dirty="0" smtClean="0">
                <a:latin typeface="Cambria" pitchFamily="18" charset="0"/>
              </a:rPr>
              <a:t>Кариерно консултиране и професионално ориентиране</a:t>
            </a:r>
            <a:endParaRPr lang="bg-BG" sz="2400" dirty="0">
              <a:latin typeface="Cambria" pitchFamily="18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bg-BG" dirty="0" smtClean="0"/>
              <a:t>    Дейността ще стартира със създаването на работни групи със следните активности в ОУ “Проф. М. </a:t>
            </a:r>
            <a:r>
              <a:rPr lang="bg-BG" dirty="0" err="1" smtClean="0"/>
              <a:t>Дринов</a:t>
            </a:r>
            <a:r>
              <a:rPr lang="bg-BG" dirty="0" smtClean="0"/>
              <a:t>”: </a:t>
            </a:r>
          </a:p>
          <a:p>
            <a:r>
              <a:rPr lang="bg-BG" b="1" dirty="0" smtClean="0"/>
              <a:t>Активност 1.</a:t>
            </a:r>
            <a:r>
              <a:rPr lang="bg-BG" dirty="0" smtClean="0"/>
              <a:t> Проучване и ангажиране на местни работодатели в подпомагане на професионалното ориентиране на децата от целевата група. </a:t>
            </a:r>
          </a:p>
          <a:p>
            <a:r>
              <a:rPr lang="bg-BG" b="1" dirty="0" smtClean="0"/>
              <a:t>Активност 2.</a:t>
            </a:r>
            <a:r>
              <a:rPr lang="bg-BG" dirty="0" smtClean="0"/>
              <a:t> Обобщаване на опита от проведените срещи на място между работодатели и деца от целевата група за тяхното професионално ориентиране. </a:t>
            </a:r>
          </a:p>
          <a:p>
            <a:r>
              <a:rPr lang="bg-BG" b="1" dirty="0" smtClean="0"/>
              <a:t>Активност 3:</a:t>
            </a:r>
            <a:r>
              <a:rPr lang="bg-BG" dirty="0" smtClean="0"/>
              <a:t> Индивидуални и групови занимания с ученици - 100 бр. индивидуални консултации и 36 бр. групови консултации /с участието на 10 участника в група.</a:t>
            </a:r>
          </a:p>
          <a:p>
            <a:pPr lvl="0">
              <a:buClr>
                <a:srgbClr val="FE8637"/>
              </a:buClr>
              <a:buFont typeface="Wingdings" pitchFamily="2" charset="2"/>
              <a:buChar char="ü"/>
            </a:pPr>
            <a:r>
              <a:rPr lang="bg-BG" i="1" dirty="0">
                <a:solidFill>
                  <a:prstClr val="black"/>
                </a:solidFill>
                <a:latin typeface="Cambria" pitchFamily="18" charset="0"/>
              </a:rPr>
              <a:t>Изпълнението на дейността е до 31.03.2021 г.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g-BG" sz="2400" dirty="0" smtClean="0">
                <a:latin typeface="Cambria" pitchFamily="18" charset="0"/>
              </a:rPr>
              <a:t>3</a:t>
            </a:r>
            <a:r>
              <a:rPr lang="bg-BG" sz="2400" dirty="0" smtClean="0"/>
              <a:t>. </a:t>
            </a:r>
            <a:r>
              <a:rPr lang="bg-BG" sz="2400" dirty="0" smtClean="0">
                <a:latin typeface="Cambria" pitchFamily="18" charset="0"/>
              </a:rPr>
              <a:t>За п</a:t>
            </a:r>
            <a:r>
              <a:rPr lang="bg-BG" sz="2400" dirty="0" smtClean="0">
                <a:latin typeface="Cambria" pitchFamily="18" charset="0"/>
              </a:rPr>
              <a:t>одобряване </a:t>
            </a:r>
            <a:r>
              <a:rPr lang="bg-BG" sz="2400" dirty="0" smtClean="0">
                <a:latin typeface="Cambria" pitchFamily="18" charset="0"/>
              </a:rPr>
              <a:t>на образователната среда в детските градини и </a:t>
            </a:r>
            <a:r>
              <a:rPr lang="bg-BG" sz="2400" dirty="0" smtClean="0">
                <a:latin typeface="Cambria" pitchFamily="18" charset="0"/>
              </a:rPr>
              <a:t>училища в проекта са заложени следните дейности, финансирани по ОП НОИР:</a:t>
            </a:r>
            <a:endParaRPr lang="bg-BG" sz="24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bg-BG" dirty="0" smtClean="0">
                <a:latin typeface="Cambria" pitchFamily="18" charset="0"/>
              </a:rPr>
              <a:t>2 карнавала -300  участника</a:t>
            </a:r>
          </a:p>
          <a:p>
            <a:r>
              <a:rPr lang="bg-BG" dirty="0" smtClean="0">
                <a:latin typeface="Cambria" pitchFamily="18" charset="0"/>
              </a:rPr>
              <a:t>2 фестивала – 120 участника</a:t>
            </a:r>
          </a:p>
          <a:p>
            <a:r>
              <a:rPr lang="bg-BG" dirty="0" smtClean="0">
                <a:latin typeface="Cambria" pitchFamily="18" charset="0"/>
              </a:rPr>
              <a:t>4 концерта  - 200 участника</a:t>
            </a:r>
          </a:p>
          <a:p>
            <a:r>
              <a:rPr lang="bg-BG" dirty="0" smtClean="0">
                <a:latin typeface="Cambria" pitchFamily="18" charset="0"/>
              </a:rPr>
              <a:t>2 Пленера 100 участника</a:t>
            </a:r>
          </a:p>
          <a:p>
            <a:r>
              <a:rPr lang="bg-BG" dirty="0" smtClean="0">
                <a:latin typeface="Cambria" pitchFamily="18" charset="0"/>
              </a:rPr>
              <a:t>4 Изложби – 400 участника</a:t>
            </a:r>
          </a:p>
          <a:p>
            <a:r>
              <a:rPr lang="bg-BG" dirty="0" smtClean="0">
                <a:latin typeface="Cambria" pitchFamily="18" charset="0"/>
              </a:rPr>
              <a:t> 6 Дни на спорта - 360 участника</a:t>
            </a:r>
          </a:p>
          <a:p>
            <a:r>
              <a:rPr lang="bg-BG" dirty="0" smtClean="0">
                <a:latin typeface="Cambria" pitchFamily="18" charset="0"/>
              </a:rPr>
              <a:t>5 Дни на професията - 350 участника .</a:t>
            </a:r>
            <a:endParaRPr lang="bg-BG" dirty="0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bg-BG" sz="2000" dirty="0" smtClean="0">
                <a:latin typeface="Cambria" pitchFamily="18" charset="0"/>
              </a:rPr>
              <a:t>2 Пленера -100 участника</a:t>
            </a:r>
          </a:p>
          <a:p>
            <a:r>
              <a:rPr lang="bg-BG" sz="2000" dirty="0" smtClean="0">
                <a:latin typeface="Cambria" pitchFamily="18" charset="0"/>
              </a:rPr>
              <a:t>4 Изложби – 400 участника</a:t>
            </a:r>
          </a:p>
          <a:p>
            <a:r>
              <a:rPr lang="bg-BG" sz="2000" dirty="0" smtClean="0">
                <a:latin typeface="Cambria" pitchFamily="18" charset="0"/>
              </a:rPr>
              <a:t>2 лагера - 100 участника</a:t>
            </a:r>
            <a:endParaRPr lang="bg-BG" sz="2000" dirty="0" smtClean="0"/>
          </a:p>
          <a:p>
            <a:endParaRPr lang="bg-BG" dirty="0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bg-BG" dirty="0" smtClean="0"/>
              <a:t>ДГ</a:t>
            </a:r>
            <a:r>
              <a:rPr lang="en-US" dirty="0" smtClean="0"/>
              <a:t> </a:t>
            </a:r>
            <a:r>
              <a:rPr lang="bg-BG" dirty="0" smtClean="0"/>
              <a:t>“СЛЪНЦЕ”</a:t>
            </a:r>
            <a:endParaRPr lang="bg-BG" dirty="0"/>
          </a:p>
        </p:txBody>
      </p:sp>
      <p:sp>
        <p:nvSpPr>
          <p:cNvPr id="6" name="Текстов контейнер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bg-BG" dirty="0" smtClean="0"/>
              <a:t>ОУ “ПРОФ. МАРИН ДРИНОВ”</a:t>
            </a:r>
            <a:endParaRPr lang="bg-BG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Със средства на договора за БФП по ОП НОИР през 2020 г. са реализирани: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lvl="0">
              <a:buClr>
                <a:srgbClr val="FE8637"/>
              </a:buClr>
            </a:pPr>
            <a:r>
              <a:rPr lang="bg-BG" sz="2000" dirty="0">
                <a:solidFill>
                  <a:prstClr val="black"/>
                </a:solidFill>
                <a:latin typeface="Cambria" pitchFamily="18" charset="0"/>
              </a:rPr>
              <a:t>2 карнавала </a:t>
            </a:r>
            <a:endParaRPr lang="bg-BG" sz="2000" dirty="0" smtClean="0">
              <a:solidFill>
                <a:prstClr val="black"/>
              </a:solidFill>
              <a:latin typeface="Cambria" pitchFamily="18" charset="0"/>
            </a:endParaRPr>
          </a:p>
          <a:p>
            <a:pPr lvl="0">
              <a:buClr>
                <a:srgbClr val="FE8637"/>
              </a:buClr>
            </a:pPr>
            <a:r>
              <a:rPr lang="bg-BG" sz="2000" dirty="0" smtClean="0">
                <a:solidFill>
                  <a:prstClr val="black"/>
                </a:solidFill>
                <a:latin typeface="Cambria" pitchFamily="18" charset="0"/>
              </a:rPr>
              <a:t>2 </a:t>
            </a:r>
            <a:r>
              <a:rPr lang="bg-BG" sz="2000" dirty="0">
                <a:solidFill>
                  <a:prstClr val="black"/>
                </a:solidFill>
                <a:latin typeface="Cambria" pitchFamily="18" charset="0"/>
              </a:rPr>
              <a:t>фестивала </a:t>
            </a:r>
            <a:endParaRPr lang="bg-BG" sz="2000" dirty="0" smtClean="0">
              <a:solidFill>
                <a:prstClr val="black"/>
              </a:solidFill>
              <a:latin typeface="Cambria" pitchFamily="18" charset="0"/>
            </a:endParaRPr>
          </a:p>
          <a:p>
            <a:pPr lvl="0">
              <a:buClr>
                <a:srgbClr val="FE8637"/>
              </a:buClr>
            </a:pPr>
            <a:r>
              <a:rPr lang="bg-BG" sz="2000" dirty="0" smtClean="0">
                <a:solidFill>
                  <a:prstClr val="black"/>
                </a:solidFill>
                <a:latin typeface="Cambria" pitchFamily="18" charset="0"/>
              </a:rPr>
              <a:t>4 </a:t>
            </a:r>
            <a:r>
              <a:rPr lang="bg-BG" sz="2000" dirty="0">
                <a:solidFill>
                  <a:prstClr val="black"/>
                </a:solidFill>
                <a:latin typeface="Cambria" pitchFamily="18" charset="0"/>
              </a:rPr>
              <a:t>концерта  </a:t>
            </a:r>
          </a:p>
          <a:p>
            <a:pPr lvl="0">
              <a:buClr>
                <a:srgbClr val="FE8637"/>
              </a:buClr>
            </a:pPr>
            <a:r>
              <a:rPr lang="bg-BG" sz="2000" dirty="0">
                <a:solidFill>
                  <a:prstClr val="black"/>
                </a:solidFill>
                <a:latin typeface="Cambria" pitchFamily="18" charset="0"/>
              </a:rPr>
              <a:t>2 Пленера </a:t>
            </a:r>
            <a:endParaRPr lang="bg-BG" sz="2000" dirty="0" smtClean="0">
              <a:solidFill>
                <a:prstClr val="black"/>
              </a:solidFill>
              <a:latin typeface="Cambria" pitchFamily="18" charset="0"/>
            </a:endParaRPr>
          </a:p>
          <a:p>
            <a:pPr lvl="0">
              <a:buClr>
                <a:srgbClr val="FE8637"/>
              </a:buClr>
            </a:pPr>
            <a:r>
              <a:rPr lang="bg-BG" sz="2000" dirty="0" smtClean="0">
                <a:solidFill>
                  <a:prstClr val="black"/>
                </a:solidFill>
                <a:latin typeface="Cambria" pitchFamily="18" charset="0"/>
              </a:rPr>
              <a:t>4 </a:t>
            </a:r>
            <a:r>
              <a:rPr lang="bg-BG" sz="2000" dirty="0">
                <a:solidFill>
                  <a:prstClr val="black"/>
                </a:solidFill>
                <a:latin typeface="Cambria" pitchFamily="18" charset="0"/>
              </a:rPr>
              <a:t>Изложби </a:t>
            </a:r>
            <a:endParaRPr lang="bg-BG" sz="2000" dirty="0" smtClean="0">
              <a:solidFill>
                <a:prstClr val="black"/>
              </a:solidFill>
              <a:latin typeface="Cambria" pitchFamily="18" charset="0"/>
            </a:endParaRPr>
          </a:p>
          <a:p>
            <a:pPr lvl="0">
              <a:buClr>
                <a:srgbClr val="FE8637"/>
              </a:buClr>
            </a:pPr>
            <a:r>
              <a:rPr lang="bg-BG" sz="2000" dirty="0" smtClean="0">
                <a:solidFill>
                  <a:prstClr val="black"/>
                </a:solidFill>
                <a:latin typeface="Cambria" pitchFamily="18" charset="0"/>
              </a:rPr>
              <a:t>6 </a:t>
            </a:r>
            <a:r>
              <a:rPr lang="bg-BG" sz="2000" dirty="0">
                <a:solidFill>
                  <a:prstClr val="black"/>
                </a:solidFill>
                <a:latin typeface="Cambria" pitchFamily="18" charset="0"/>
              </a:rPr>
              <a:t>Дни на спорта </a:t>
            </a:r>
            <a:endParaRPr lang="bg-BG" sz="2000" dirty="0" smtClean="0">
              <a:solidFill>
                <a:prstClr val="black"/>
              </a:solidFill>
              <a:latin typeface="Cambria" pitchFamily="18" charset="0"/>
            </a:endParaRPr>
          </a:p>
          <a:p>
            <a:pPr lvl="0">
              <a:buClr>
                <a:srgbClr val="FE8637"/>
              </a:buClr>
            </a:pPr>
            <a:r>
              <a:rPr lang="bg-BG" sz="2000" dirty="0" smtClean="0">
                <a:solidFill>
                  <a:prstClr val="black"/>
                </a:solidFill>
                <a:latin typeface="Cambria" pitchFamily="18" charset="0"/>
              </a:rPr>
              <a:t>5 </a:t>
            </a:r>
            <a:r>
              <a:rPr lang="bg-BG" sz="2000" dirty="0">
                <a:solidFill>
                  <a:prstClr val="black"/>
                </a:solidFill>
                <a:latin typeface="Cambria" pitchFamily="18" charset="0"/>
              </a:rPr>
              <a:t>Дни на </a:t>
            </a:r>
            <a:r>
              <a:rPr lang="bg-BG" sz="2000" dirty="0" smtClean="0">
                <a:solidFill>
                  <a:prstClr val="black"/>
                </a:solidFill>
                <a:latin typeface="Cambria" pitchFamily="18" charset="0"/>
              </a:rPr>
              <a:t>професията</a:t>
            </a:r>
            <a:endParaRPr lang="bg-BG" sz="2000" dirty="0">
              <a:solidFill>
                <a:prstClr val="black"/>
              </a:solidFill>
            </a:endParaRP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lvl="0">
              <a:buClr>
                <a:srgbClr val="FE8637"/>
              </a:buClr>
            </a:pPr>
            <a:r>
              <a:rPr lang="bg-BG" sz="2000" dirty="0">
                <a:solidFill>
                  <a:prstClr val="black"/>
                </a:solidFill>
                <a:latin typeface="Cambria" pitchFamily="18" charset="0"/>
              </a:rPr>
              <a:t>2 Пленера </a:t>
            </a:r>
            <a:endParaRPr lang="bg-BG" sz="2000" dirty="0" smtClean="0">
              <a:solidFill>
                <a:prstClr val="black"/>
              </a:solidFill>
              <a:latin typeface="Cambria" pitchFamily="18" charset="0"/>
            </a:endParaRPr>
          </a:p>
          <a:p>
            <a:pPr lvl="0">
              <a:buClr>
                <a:srgbClr val="FE8637"/>
              </a:buClr>
            </a:pPr>
            <a:r>
              <a:rPr lang="bg-BG" sz="2000" dirty="0" smtClean="0">
                <a:solidFill>
                  <a:prstClr val="black"/>
                </a:solidFill>
                <a:latin typeface="Cambria" pitchFamily="18" charset="0"/>
              </a:rPr>
              <a:t>4 </a:t>
            </a:r>
            <a:r>
              <a:rPr lang="bg-BG" sz="2000" dirty="0">
                <a:solidFill>
                  <a:prstClr val="black"/>
                </a:solidFill>
                <a:latin typeface="Cambria" pitchFamily="18" charset="0"/>
              </a:rPr>
              <a:t>Изложби </a:t>
            </a:r>
            <a:endParaRPr lang="bg-BG" sz="2000" dirty="0" smtClean="0">
              <a:solidFill>
                <a:prstClr val="black"/>
              </a:solidFill>
              <a:latin typeface="Cambria" pitchFamily="18" charset="0"/>
            </a:endParaRPr>
          </a:p>
          <a:p>
            <a:pPr lvl="0">
              <a:buClr>
                <a:srgbClr val="FE8637"/>
              </a:buClr>
            </a:pPr>
            <a:endParaRPr lang="bg-BG" sz="2000" dirty="0" smtClean="0">
              <a:solidFill>
                <a:prstClr val="black"/>
              </a:solidFill>
              <a:latin typeface="Cambria" pitchFamily="18" charset="0"/>
            </a:endParaRPr>
          </a:p>
          <a:p>
            <a:pPr lvl="0">
              <a:buClr>
                <a:srgbClr val="FE8637"/>
              </a:buClr>
            </a:pPr>
            <a:r>
              <a:rPr lang="bg-BG" sz="1800" i="1" dirty="0" smtClean="0">
                <a:solidFill>
                  <a:prstClr val="black"/>
                </a:solidFill>
                <a:latin typeface="Cambria" pitchFamily="18" charset="0"/>
              </a:rPr>
              <a:t>Предвидените 2 лагера със 100 участника не се осъществиха в предвид епидемичната обстановка в страната.</a:t>
            </a:r>
          </a:p>
          <a:p>
            <a:pPr lvl="0">
              <a:buClr>
                <a:srgbClr val="FE8637"/>
              </a:buClr>
            </a:pPr>
            <a:r>
              <a:rPr lang="bg-BG" sz="1800" i="1" dirty="0" smtClean="0">
                <a:solidFill>
                  <a:prstClr val="black"/>
                </a:solidFill>
                <a:latin typeface="Cambria" pitchFamily="18" charset="0"/>
              </a:rPr>
              <a:t>Средствата, предвидени за тях в договора за БФП по ОП НОИР са пренасочени за закупуване на техника за ОУ, с оглед дистанционната форма на обучение на учениците.</a:t>
            </a:r>
            <a:endParaRPr lang="bg-BG" sz="1800" i="1" dirty="0">
              <a:solidFill>
                <a:prstClr val="black"/>
              </a:solidFill>
            </a:endParaRPr>
          </a:p>
          <a:p>
            <a:endParaRPr lang="bg-BG" dirty="0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bg-BG" dirty="0"/>
              <a:t>ДГ “СЛЪНЦЕ”</a:t>
            </a:r>
          </a:p>
        </p:txBody>
      </p:sp>
      <p:sp>
        <p:nvSpPr>
          <p:cNvPr id="6" name="Текстов контейнер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buClr>
                <a:srgbClr val="FE8637"/>
              </a:buClr>
            </a:pPr>
            <a:r>
              <a:rPr lang="bg-BG" dirty="0"/>
              <a:t>ОУ “ПРОФ. МАРИН ДРИНОВ”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043993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g-BG" sz="2400" dirty="0" smtClean="0">
                <a:latin typeface="Cambria" pitchFamily="18" charset="0"/>
              </a:rPr>
              <a:t>4. Преодоляване на негативни обществени нагласи, основани на етнически произход и културна идентичност. </a:t>
            </a:r>
            <a:endParaRPr lang="bg-BG" sz="2400" dirty="0">
              <a:latin typeface="Cambria" pitchFamily="18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bg-BG" dirty="0" smtClean="0">
                <a:latin typeface="Cambria" pitchFamily="18" charset="0"/>
              </a:rPr>
              <a:t>Дейността стартира в началото на процеса на работа с децата и техните семейства. В нея са включени срещи и беседи с представители на местните социални,здравни и образователни институции,общински и държавни структури представители на бизнеса,родители, родителски организации и активисти,младежки организации</a:t>
            </a:r>
            <a:r>
              <a:rPr lang="bg-BG" dirty="0" smtClean="0">
                <a:latin typeface="Cambria" pitchFamily="18" charset="0"/>
              </a:rPr>
              <a:t>.</a:t>
            </a:r>
          </a:p>
          <a:p>
            <a:pPr marL="0" indent="0">
              <a:buNone/>
            </a:pPr>
            <a:endParaRPr lang="bg-BG" dirty="0" smtClean="0">
              <a:latin typeface="Cambria" pitchFamily="18" charset="0"/>
            </a:endParaRPr>
          </a:p>
          <a:p>
            <a:pPr lvl="0">
              <a:buClr>
                <a:srgbClr val="FE8637"/>
              </a:buClr>
              <a:buFont typeface="Wingdings" pitchFamily="2" charset="2"/>
              <a:buChar char="ü"/>
            </a:pPr>
            <a:r>
              <a:rPr lang="bg-BG" i="1" dirty="0">
                <a:solidFill>
                  <a:prstClr val="black"/>
                </a:solidFill>
                <a:latin typeface="Cambria" pitchFamily="18" charset="0"/>
              </a:rPr>
              <a:t>Изпълнението на дейността е до 31.03.2021 г.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/>
              <a:t>В резултат от проведените в ДГ и ОУ дейности по ОП НОИР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>
                <a:latin typeface="Cambria" pitchFamily="18" charset="0"/>
              </a:rPr>
              <a:t>    Децата и техните семейства ще имат възможност да получат услуги за повишаване на тяхната мотивация за </a:t>
            </a:r>
            <a:r>
              <a:rPr lang="bg-BG" dirty="0" err="1" smtClean="0">
                <a:latin typeface="Cambria" pitchFamily="18" charset="0"/>
              </a:rPr>
              <a:t>реинтеграция</a:t>
            </a:r>
            <a:r>
              <a:rPr lang="bg-BG" dirty="0" smtClean="0">
                <a:latin typeface="Cambria" pitchFamily="18" charset="0"/>
              </a:rPr>
              <a:t> в образователната система,</a:t>
            </a:r>
            <a:r>
              <a:rPr lang="bg-BG" b="1" dirty="0" smtClean="0">
                <a:latin typeface="Cambria" pitchFamily="18" charset="0"/>
              </a:rPr>
              <a:t> </a:t>
            </a:r>
            <a:r>
              <a:rPr lang="bg-BG" dirty="0" smtClean="0">
                <a:latin typeface="Cambria" pitchFamily="18" charset="0"/>
              </a:rPr>
              <a:t>подобряване на образователната среда в детската градина и училището,</a:t>
            </a:r>
            <a:r>
              <a:rPr lang="bg-BG" b="1" dirty="0" smtClean="0">
                <a:latin typeface="Cambria" pitchFamily="18" charset="0"/>
              </a:rPr>
              <a:t> </a:t>
            </a:r>
            <a:r>
              <a:rPr lang="bg-BG" dirty="0" smtClean="0">
                <a:latin typeface="Cambria" pitchFamily="18" charset="0"/>
              </a:rPr>
              <a:t>насърчаване участието на родителите</a:t>
            </a:r>
            <a:r>
              <a:rPr lang="bg-BG" b="1" dirty="0" smtClean="0">
                <a:latin typeface="Cambria" pitchFamily="18" charset="0"/>
              </a:rPr>
              <a:t> </a:t>
            </a:r>
            <a:r>
              <a:rPr lang="bg-BG" dirty="0" smtClean="0">
                <a:latin typeface="Cambria" pitchFamily="18" charset="0"/>
              </a:rPr>
              <a:t>в образователния процес, за разясняване ползите от образователната интеграция и приемането на различието и преодоляване на негативни обществени нагласи. </a:t>
            </a:r>
            <a:endParaRPr lang="bg-BG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sz="2400" cap="none" dirty="0">
                <a:solidFill>
                  <a:prstClr val="black"/>
                </a:solidFill>
                <a:ea typeface="+mn-ea"/>
                <a:cs typeface="+mn-cs"/>
              </a:rPr>
              <a:t>БЛАГОДАРЯ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bg-BG" dirty="0" smtClean="0"/>
          </a:p>
          <a:p>
            <a:pPr algn="ctr">
              <a:buNone/>
            </a:pPr>
            <a:r>
              <a:rPr lang="bg-BG" dirty="0" smtClean="0"/>
              <a:t>ЗА ВНИМАНИЕТО!</a:t>
            </a:r>
            <a:endParaRPr lang="bg-B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r>
              <a:rPr lang="bg-BG" dirty="0" smtClean="0"/>
              <a:t>Проектна идея:</a:t>
            </a:r>
            <a:endParaRPr lang="bg-BG" dirty="0"/>
          </a:p>
        </p:txBody>
      </p:sp>
      <p:pic>
        <p:nvPicPr>
          <p:cNvPr id="4" name="Контейнер за съдържание 3" descr="проктно предложение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124744"/>
            <a:ext cx="7344816" cy="5400599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506290"/>
          </a:xfrm>
        </p:spPr>
        <p:txBody>
          <a:bodyPr>
            <a:noAutofit/>
          </a:bodyPr>
          <a:lstStyle/>
          <a:p>
            <a:pPr algn="just"/>
            <a:r>
              <a:rPr lang="bg-BG" sz="2400" b="1" dirty="0" smtClean="0">
                <a:latin typeface="Cambria" pitchFamily="18" charset="0"/>
              </a:rPr>
              <a:t>    </a:t>
            </a:r>
            <a:br>
              <a:rPr lang="bg-BG" sz="2400" b="1" dirty="0" smtClean="0">
                <a:latin typeface="Cambria" pitchFamily="18" charset="0"/>
              </a:rPr>
            </a:br>
            <a:r>
              <a:rPr lang="bg-BG" sz="2400" b="1" dirty="0" smtClean="0">
                <a:latin typeface="Cambria" pitchFamily="18" charset="0"/>
              </a:rPr>
              <a:t>На 22.03.2019 г. в Община Кюстендил стартира изпълнението на Договор № BG05M9OP001-2.018-0031-С01 и Договор № BG05M9OP001-2.018-0031-2014</a:t>
            </a:r>
            <a:r>
              <a:rPr lang="en-US" sz="2400" b="1" dirty="0" smtClean="0">
                <a:latin typeface="Cambria" pitchFamily="18" charset="0"/>
              </a:rPr>
              <a:t>BG05</a:t>
            </a:r>
            <a:r>
              <a:rPr lang="bg-BG" sz="2400" b="1" dirty="0" smtClean="0">
                <a:latin typeface="Cambria" pitchFamily="18" charset="0"/>
              </a:rPr>
              <a:t>М2О</a:t>
            </a:r>
            <a:r>
              <a:rPr lang="en-US" sz="2400" b="1" dirty="0" smtClean="0">
                <a:latin typeface="Cambria" pitchFamily="18" charset="0"/>
              </a:rPr>
              <a:t>P001-C01 </a:t>
            </a:r>
            <a:r>
              <a:rPr lang="bg-BG" sz="2400" b="1" dirty="0" smtClean="0">
                <a:latin typeface="Cambria" pitchFamily="18" charset="0"/>
              </a:rPr>
              <a:t>по проект „Равни възможности за малцинствата и уязвимите групи – преодоляване на негативните стереотипи и подкрепа за личностно развитие”</a:t>
            </a:r>
            <a:endParaRPr lang="bg-BG" sz="2400" dirty="0">
              <a:latin typeface="Cambria" pitchFamily="18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67544" y="3284984"/>
            <a:ext cx="7467600" cy="3188968"/>
          </a:xfrm>
        </p:spPr>
        <p:txBody>
          <a:bodyPr/>
          <a:lstStyle/>
          <a:p>
            <a:pPr>
              <a:buNone/>
            </a:pPr>
            <a:r>
              <a:rPr lang="bg-BG" b="1" dirty="0" smtClean="0">
                <a:latin typeface="Cambria" pitchFamily="18" charset="0"/>
              </a:rPr>
              <a:t>Общата стойност на проекта е  882 659.05 лв. от които:</a:t>
            </a:r>
          </a:p>
          <a:p>
            <a:pPr>
              <a:buNone/>
            </a:pPr>
            <a:r>
              <a:rPr lang="bg-BG" b="1" dirty="0" smtClean="0">
                <a:latin typeface="Cambria" pitchFamily="18" charset="0"/>
              </a:rPr>
              <a:t>- 499 999.23 лв. по </a:t>
            </a:r>
            <a:r>
              <a:rPr lang="bg-BG" b="1" i="1" dirty="0" smtClean="0">
                <a:latin typeface="Cambria" pitchFamily="18" charset="0"/>
              </a:rPr>
              <a:t> </a:t>
            </a:r>
            <a:r>
              <a:rPr lang="bg-BG" b="1" dirty="0" smtClean="0">
                <a:latin typeface="Cambria" pitchFamily="18" charset="0"/>
              </a:rPr>
              <a:t>ОП РЧР </a:t>
            </a:r>
          </a:p>
          <a:p>
            <a:pPr>
              <a:buNone/>
            </a:pPr>
            <a:r>
              <a:rPr lang="bg-BG" b="1" dirty="0" smtClean="0">
                <a:latin typeface="Cambria" pitchFamily="18" charset="0"/>
              </a:rPr>
              <a:t>- 382 659.82 лв. по</a:t>
            </a:r>
            <a:r>
              <a:rPr lang="bg-BG" b="1" i="1" dirty="0" smtClean="0">
                <a:latin typeface="Cambria" pitchFamily="18" charset="0"/>
              </a:rPr>
              <a:t> </a:t>
            </a:r>
            <a:r>
              <a:rPr lang="bg-BG" b="1" dirty="0" smtClean="0">
                <a:latin typeface="Cambria" pitchFamily="18" charset="0"/>
              </a:rPr>
              <a:t>ОП НОИР</a:t>
            </a:r>
          </a:p>
          <a:p>
            <a:pPr>
              <a:buNone/>
            </a:pPr>
            <a:r>
              <a:rPr lang="bg-BG" b="1" dirty="0" smtClean="0">
                <a:latin typeface="Cambria" pitchFamily="18" charset="0"/>
              </a:rPr>
              <a:t>Срок на изпълнение – </a:t>
            </a:r>
          </a:p>
          <a:p>
            <a:pPr>
              <a:buNone/>
            </a:pPr>
            <a:r>
              <a:rPr lang="bg-BG" b="1" dirty="0" smtClean="0">
                <a:latin typeface="Cambria" pitchFamily="18" charset="0"/>
              </a:rPr>
              <a:t>от 22.03.2019 г. до 31.12.2020 г.</a:t>
            </a:r>
          </a:p>
          <a:p>
            <a:endParaRPr lang="bg-BG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930226"/>
          </a:xfrm>
        </p:spPr>
        <p:txBody>
          <a:bodyPr>
            <a:noAutofit/>
          </a:bodyPr>
          <a:lstStyle/>
          <a:p>
            <a:r>
              <a:rPr lang="bg-BG" sz="1600" b="1" dirty="0">
                <a:solidFill>
                  <a:srgbClr val="575F6D"/>
                </a:solidFill>
                <a:latin typeface="Cambria" pitchFamily="18" charset="0"/>
              </a:rPr>
              <a:t>На </a:t>
            </a:r>
            <a:r>
              <a:rPr lang="bg-BG" sz="1600" b="1" dirty="0" smtClean="0">
                <a:solidFill>
                  <a:srgbClr val="575F6D"/>
                </a:solidFill>
                <a:latin typeface="Cambria" pitchFamily="18" charset="0"/>
              </a:rPr>
              <a:t>31.12.2020 </a:t>
            </a:r>
            <a:r>
              <a:rPr lang="bg-BG" sz="1600" b="1" dirty="0">
                <a:solidFill>
                  <a:srgbClr val="575F6D"/>
                </a:solidFill>
                <a:latin typeface="Cambria" pitchFamily="18" charset="0"/>
              </a:rPr>
              <a:t>г. </a:t>
            </a:r>
            <a:r>
              <a:rPr lang="bg-BG" sz="1600" b="1" dirty="0" smtClean="0">
                <a:solidFill>
                  <a:srgbClr val="575F6D"/>
                </a:solidFill>
                <a:latin typeface="Cambria" pitchFamily="18" charset="0"/>
              </a:rPr>
              <a:t>Община </a:t>
            </a:r>
            <a:r>
              <a:rPr lang="bg-BG" sz="1600" b="1" dirty="0">
                <a:solidFill>
                  <a:srgbClr val="575F6D"/>
                </a:solidFill>
                <a:latin typeface="Cambria" pitchFamily="18" charset="0"/>
              </a:rPr>
              <a:t>Кюстендил </a:t>
            </a:r>
            <a:r>
              <a:rPr lang="bg-BG" sz="1600" b="1" dirty="0" smtClean="0">
                <a:solidFill>
                  <a:srgbClr val="575F6D"/>
                </a:solidFill>
                <a:latin typeface="Cambria" pitchFamily="18" charset="0"/>
              </a:rPr>
              <a:t>подписа допълнително споразумение с УО на ОП РЧР и ОП НОИР за удължаване на срока за изпълнението </a:t>
            </a:r>
            <a:r>
              <a:rPr lang="bg-BG" sz="1600" b="1" dirty="0">
                <a:solidFill>
                  <a:srgbClr val="575F6D"/>
                </a:solidFill>
                <a:latin typeface="Cambria" pitchFamily="18" charset="0"/>
              </a:rPr>
              <a:t>на Договор № BG05M9OP001-2.018-0031-С01 и Договор № BG05M9OP001-2.018-0031-2014</a:t>
            </a:r>
            <a:r>
              <a:rPr lang="en-US" sz="1600" b="1" dirty="0">
                <a:solidFill>
                  <a:srgbClr val="575F6D"/>
                </a:solidFill>
                <a:latin typeface="Cambria" pitchFamily="18" charset="0"/>
              </a:rPr>
              <a:t>BG05</a:t>
            </a:r>
            <a:r>
              <a:rPr lang="bg-BG" sz="1600" b="1" dirty="0">
                <a:solidFill>
                  <a:srgbClr val="575F6D"/>
                </a:solidFill>
                <a:latin typeface="Cambria" pitchFamily="18" charset="0"/>
              </a:rPr>
              <a:t>М2О</a:t>
            </a:r>
            <a:r>
              <a:rPr lang="en-US" sz="1600" b="1" dirty="0">
                <a:solidFill>
                  <a:srgbClr val="575F6D"/>
                </a:solidFill>
                <a:latin typeface="Cambria" pitchFamily="18" charset="0"/>
              </a:rPr>
              <a:t>P001-C01 </a:t>
            </a:r>
            <a:r>
              <a:rPr lang="bg-BG" sz="1600" b="1" dirty="0">
                <a:solidFill>
                  <a:srgbClr val="575F6D"/>
                </a:solidFill>
                <a:latin typeface="Cambria" pitchFamily="18" charset="0"/>
              </a:rPr>
              <a:t>по проект „Равни възможности за малцинствата и уязвимите групи – преодоляване на негативните стереотипи и подкрепа за личностно развитие”</a:t>
            </a:r>
            <a:endParaRPr lang="bg-BG" sz="16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57200" y="2420888"/>
            <a:ext cx="7467600" cy="4053064"/>
          </a:xfrm>
        </p:spPr>
        <p:txBody>
          <a:bodyPr/>
          <a:lstStyle/>
          <a:p>
            <a:pPr lvl="0">
              <a:buClr>
                <a:srgbClr val="FE8637"/>
              </a:buClr>
              <a:buNone/>
            </a:pPr>
            <a:r>
              <a:rPr lang="bg-BG" b="1" dirty="0">
                <a:solidFill>
                  <a:prstClr val="black"/>
                </a:solidFill>
                <a:latin typeface="Cambria" pitchFamily="18" charset="0"/>
              </a:rPr>
              <a:t>Общата стойност на проекта е  </a:t>
            </a:r>
            <a:r>
              <a:rPr lang="bg-BG" b="1" dirty="0" smtClean="0">
                <a:solidFill>
                  <a:prstClr val="black"/>
                </a:solidFill>
                <a:latin typeface="Cambria" pitchFamily="18" charset="0"/>
              </a:rPr>
              <a:t>1 032 658.75 лв</a:t>
            </a:r>
            <a:r>
              <a:rPr lang="bg-BG" b="1" dirty="0">
                <a:solidFill>
                  <a:prstClr val="black"/>
                </a:solidFill>
                <a:latin typeface="Cambria" pitchFamily="18" charset="0"/>
              </a:rPr>
              <a:t>. от които:</a:t>
            </a:r>
          </a:p>
          <a:p>
            <a:pPr lvl="0">
              <a:buClr>
                <a:srgbClr val="FE8637"/>
              </a:buClr>
              <a:buNone/>
            </a:pPr>
            <a:r>
              <a:rPr lang="bg-BG" b="1" dirty="0">
                <a:solidFill>
                  <a:prstClr val="black"/>
                </a:solidFill>
                <a:latin typeface="Cambria" pitchFamily="18" charset="0"/>
              </a:rPr>
              <a:t>- </a:t>
            </a:r>
            <a:r>
              <a:rPr lang="bg-BG" b="1" dirty="0" smtClean="0">
                <a:solidFill>
                  <a:prstClr val="black"/>
                </a:solidFill>
                <a:latin typeface="Cambria" pitchFamily="18" charset="0"/>
              </a:rPr>
              <a:t>649 998.93 лв</a:t>
            </a:r>
            <a:r>
              <a:rPr lang="bg-BG" b="1" dirty="0">
                <a:solidFill>
                  <a:prstClr val="black"/>
                </a:solidFill>
                <a:latin typeface="Cambria" pitchFamily="18" charset="0"/>
              </a:rPr>
              <a:t>. по </a:t>
            </a:r>
            <a:r>
              <a:rPr lang="bg-BG" b="1" i="1" dirty="0">
                <a:solidFill>
                  <a:prstClr val="black"/>
                </a:solidFill>
                <a:latin typeface="Cambria" pitchFamily="18" charset="0"/>
              </a:rPr>
              <a:t> </a:t>
            </a:r>
            <a:r>
              <a:rPr lang="bg-BG" b="1" dirty="0">
                <a:solidFill>
                  <a:prstClr val="black"/>
                </a:solidFill>
                <a:latin typeface="Cambria" pitchFamily="18" charset="0"/>
              </a:rPr>
              <a:t>ОП РЧР </a:t>
            </a:r>
          </a:p>
          <a:p>
            <a:pPr lvl="0">
              <a:buClr>
                <a:srgbClr val="FE8637"/>
              </a:buClr>
              <a:buNone/>
            </a:pPr>
            <a:r>
              <a:rPr lang="bg-BG" b="1" dirty="0">
                <a:solidFill>
                  <a:prstClr val="black"/>
                </a:solidFill>
                <a:latin typeface="Cambria" pitchFamily="18" charset="0"/>
              </a:rPr>
              <a:t>- 382 659.82 лв. по</a:t>
            </a:r>
            <a:r>
              <a:rPr lang="bg-BG" b="1" i="1" dirty="0">
                <a:solidFill>
                  <a:prstClr val="black"/>
                </a:solidFill>
                <a:latin typeface="Cambria" pitchFamily="18" charset="0"/>
              </a:rPr>
              <a:t> </a:t>
            </a:r>
            <a:r>
              <a:rPr lang="bg-BG" b="1" dirty="0">
                <a:solidFill>
                  <a:prstClr val="black"/>
                </a:solidFill>
                <a:latin typeface="Cambria" pitchFamily="18" charset="0"/>
              </a:rPr>
              <a:t>ОП НОИР</a:t>
            </a:r>
          </a:p>
          <a:p>
            <a:pPr lvl="0">
              <a:buClr>
                <a:srgbClr val="FE8637"/>
              </a:buClr>
              <a:buNone/>
            </a:pPr>
            <a:r>
              <a:rPr lang="bg-BG" b="1" dirty="0">
                <a:solidFill>
                  <a:prstClr val="black"/>
                </a:solidFill>
                <a:latin typeface="Cambria" pitchFamily="18" charset="0"/>
              </a:rPr>
              <a:t>Срок на изпълнение – </a:t>
            </a:r>
          </a:p>
          <a:p>
            <a:pPr lvl="0">
              <a:buClr>
                <a:srgbClr val="FE8637"/>
              </a:buClr>
              <a:buNone/>
            </a:pPr>
            <a:r>
              <a:rPr lang="bg-BG" b="1" dirty="0">
                <a:solidFill>
                  <a:prstClr val="black"/>
                </a:solidFill>
                <a:latin typeface="Cambria" pitchFamily="18" charset="0"/>
              </a:rPr>
              <a:t>от 22.03.2019 г. до </a:t>
            </a:r>
            <a:r>
              <a:rPr lang="bg-BG" b="1" dirty="0" smtClean="0">
                <a:solidFill>
                  <a:prstClr val="black"/>
                </a:solidFill>
                <a:latin typeface="Cambria" pitchFamily="18" charset="0"/>
              </a:rPr>
              <a:t>30.06.2021 </a:t>
            </a:r>
            <a:r>
              <a:rPr lang="bg-BG" b="1" dirty="0">
                <a:solidFill>
                  <a:prstClr val="black"/>
                </a:solidFill>
                <a:latin typeface="Cambria" pitchFamily="18" charset="0"/>
              </a:rPr>
              <a:t>г.</a:t>
            </a:r>
          </a:p>
        </p:txBody>
      </p:sp>
    </p:spTree>
    <p:extLst>
      <p:ext uri="{BB962C8B-B14F-4D97-AF65-F5344CB8AC3E}">
        <p14:creationId xmlns:p14="http://schemas.microsoft.com/office/powerpoint/2010/main" val="2768753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467600" cy="1368152"/>
          </a:xfrm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algn="ctr"/>
            <a:r>
              <a:rPr lang="bg-BG" sz="2400" b="1" dirty="0" smtClean="0">
                <a:solidFill>
                  <a:schemeClr val="tx1"/>
                </a:solidFill>
                <a:latin typeface="Cambria" pitchFamily="18" charset="0"/>
              </a:rPr>
              <a:t>Цел на проекта </a:t>
            </a:r>
            <a:r>
              <a:rPr lang="bg-BG" sz="1800" dirty="0" smtClean="0">
                <a:solidFill>
                  <a:schemeClr val="tx1"/>
                </a:solidFill>
                <a:latin typeface="Cambria" pitchFamily="18" charset="0"/>
              </a:rPr>
              <a:t/>
            </a:r>
            <a:br>
              <a:rPr lang="bg-BG" sz="1800" dirty="0" smtClean="0">
                <a:solidFill>
                  <a:schemeClr val="tx1"/>
                </a:solidFill>
                <a:latin typeface="Cambria" pitchFamily="18" charset="0"/>
              </a:rPr>
            </a:b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57200" y="2348880"/>
            <a:ext cx="7467600" cy="4125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g-BG" b="1" dirty="0" smtClean="0">
                <a:latin typeface="Cambria" pitchFamily="18" charset="0"/>
              </a:rPr>
              <a:t>    Общата цел на проекта </a:t>
            </a:r>
            <a:r>
              <a:rPr lang="bg-BG" dirty="0" smtClean="0">
                <a:latin typeface="Cambria" pitchFamily="18" charset="0"/>
              </a:rPr>
              <a:t>е да допринесе за повишаването качеството на живот, социалното включване и намаляване на бедността, както и до трайната интеграция на </a:t>
            </a:r>
            <a:r>
              <a:rPr lang="bg-BG" dirty="0" err="1" smtClean="0">
                <a:latin typeface="Cambria" pitchFamily="18" charset="0"/>
              </a:rPr>
              <a:t>най-маргинализираните</a:t>
            </a:r>
            <a:r>
              <a:rPr lang="bg-BG" dirty="0" smtClean="0">
                <a:latin typeface="Cambria" pitchFamily="18" charset="0"/>
              </a:rPr>
              <a:t> общности, вкл. ромите чрез реализацията на комплексни мерки и прилагането на интегриран подход.</a:t>
            </a:r>
            <a:endParaRPr lang="bg-BG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 smtClean="0"/>
              <a:t> </a:t>
            </a:r>
            <a:r>
              <a:rPr lang="bg-BG" sz="2400" b="1" dirty="0" smtClean="0">
                <a:latin typeface="Cambria" pitchFamily="18" charset="0"/>
              </a:rPr>
              <a:t>Специфични цели на проекта:</a:t>
            </a:r>
            <a:endParaRPr lang="bg-BG" sz="24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lvl="0">
              <a:buNone/>
            </a:pPr>
            <a:r>
              <a:rPr lang="bg-BG" b="1" dirty="0" smtClean="0"/>
              <a:t> </a:t>
            </a:r>
            <a:r>
              <a:rPr lang="bg-BG" b="1" dirty="0" smtClean="0">
                <a:latin typeface="Cambria" pitchFamily="18" charset="0"/>
              </a:rPr>
              <a:t>Специфичните цели по ОП „Развитие на човешките ресурси"</a:t>
            </a:r>
            <a:r>
              <a:rPr lang="bg-BG" dirty="0" smtClean="0">
                <a:latin typeface="Cambria" pitchFamily="18" charset="0"/>
              </a:rPr>
              <a:t> са насочени към подкрепа за социално включване чрез:</a:t>
            </a:r>
          </a:p>
          <a:p>
            <a:pPr lvl="0"/>
            <a:r>
              <a:rPr lang="bg-BG" dirty="0" smtClean="0">
                <a:latin typeface="Cambria" pitchFamily="18" charset="0"/>
              </a:rPr>
              <a:t>Подпомагане интеграцията на пазара на труда на </a:t>
            </a:r>
            <a:r>
              <a:rPr lang="bg-BG" dirty="0" err="1" smtClean="0">
                <a:latin typeface="Cambria" pitchFamily="18" charset="0"/>
              </a:rPr>
              <a:t>маргинализираните</a:t>
            </a:r>
            <a:r>
              <a:rPr lang="bg-BG" dirty="0" smtClean="0">
                <a:latin typeface="Cambria" pitchFamily="18" charset="0"/>
              </a:rPr>
              <a:t> групи; </a:t>
            </a:r>
          </a:p>
          <a:p>
            <a:pPr lvl="0"/>
            <a:r>
              <a:rPr lang="bg-BG" dirty="0" smtClean="0">
                <a:latin typeface="Cambria" pitchFamily="18" charset="0"/>
              </a:rPr>
              <a:t>Осигуряване на достъп до образование и обучение; </a:t>
            </a:r>
          </a:p>
          <a:p>
            <a:pPr lvl="0"/>
            <a:r>
              <a:rPr lang="bg-BG" dirty="0" smtClean="0">
                <a:latin typeface="Cambria" pitchFamily="18" charset="0"/>
              </a:rPr>
              <a:t>Подобряване достъпа до социални и здравни услуги; </a:t>
            </a:r>
          </a:p>
          <a:p>
            <a:pPr lvl="0"/>
            <a:r>
              <a:rPr lang="bg-BG" dirty="0" smtClean="0">
                <a:latin typeface="Cambria" pitchFamily="18" charset="0"/>
              </a:rPr>
              <a:t>Развитие на местните общности и преодоляване на негативните стереотипи. </a:t>
            </a:r>
          </a:p>
          <a:p>
            <a:pPr lvl="0">
              <a:buNone/>
            </a:pPr>
            <a:r>
              <a:rPr lang="bg-BG" b="1" dirty="0" smtClean="0">
                <a:latin typeface="Cambria" pitchFamily="18" charset="0"/>
              </a:rPr>
              <a:t>    Специфична цел по ОП „Наука и образование за интелигентен растеж"</a:t>
            </a:r>
            <a:r>
              <a:rPr lang="bg-BG" dirty="0" smtClean="0">
                <a:latin typeface="Cambria" pitchFamily="18" charset="0"/>
              </a:rPr>
              <a:t> е насочена към подкрепа за социално включване, чрез осигуряване на достъп до образование и обучение.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pPr algn="ctr"/>
            <a:r>
              <a:rPr lang="bg-BG" sz="2000" b="1" u="sng" dirty="0" smtClean="0">
                <a:latin typeface="Cambria" pitchFamily="18" charset="0"/>
              </a:rPr>
              <a:t>Целеви групи по проекта:</a:t>
            </a:r>
            <a:endParaRPr lang="bg-BG" sz="2000" dirty="0">
              <a:latin typeface="Cambria" pitchFamily="18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g-BG" sz="2000" b="1" u="sng" dirty="0" smtClean="0">
                <a:latin typeface="Cambria" pitchFamily="18" charset="0"/>
              </a:rPr>
              <a:t>Целеви групи по ОП РЧР са:</a:t>
            </a:r>
            <a:endParaRPr lang="bg-BG" sz="2000" u="sng" dirty="0" smtClean="0">
              <a:latin typeface="Cambria" pitchFamily="18" charset="0"/>
            </a:endParaRPr>
          </a:p>
          <a:p>
            <a:pPr lvl="0">
              <a:buFont typeface="Wingdings" pitchFamily="2" charset="2"/>
              <a:buChar char="v"/>
            </a:pPr>
            <a:r>
              <a:rPr lang="bg-BG" sz="2000" dirty="0" smtClean="0">
                <a:latin typeface="Cambria" pitchFamily="18" charset="0"/>
              </a:rPr>
              <a:t>Представители на ромската общност;</a:t>
            </a:r>
          </a:p>
          <a:p>
            <a:pPr lvl="0">
              <a:buFont typeface="Wingdings" pitchFamily="2" charset="2"/>
              <a:buChar char="v"/>
            </a:pPr>
            <a:r>
              <a:rPr lang="bg-BG" sz="2000" dirty="0" smtClean="0">
                <a:latin typeface="Cambria" pitchFamily="18" charset="0"/>
              </a:rPr>
              <a:t>Хора в риск и/или жертва на дискриминация;</a:t>
            </a:r>
          </a:p>
          <a:p>
            <a:pPr lvl="0">
              <a:buFont typeface="Wingdings" pitchFamily="2" charset="2"/>
              <a:buChar char="v"/>
            </a:pPr>
            <a:r>
              <a:rPr lang="bg-BG" sz="2000" dirty="0" smtClean="0">
                <a:latin typeface="Cambria" pitchFamily="18" charset="0"/>
              </a:rPr>
              <a:t>Хора, населяващи територии, в т.ч. с ниска гъстота на населението, селски и изолирани райони, части от населени места, в които е налице концентрация на проблеми, създаващи риск от бедност, социално изключване и маргинализация.</a:t>
            </a:r>
          </a:p>
          <a:p>
            <a:pPr>
              <a:buNone/>
            </a:pPr>
            <a:r>
              <a:rPr lang="bg-BG" sz="2000" b="1" u="sng" dirty="0" smtClean="0">
                <a:latin typeface="Cambria" pitchFamily="18" charset="0"/>
              </a:rPr>
              <a:t>Целеви групи по ОП НОИР са:</a:t>
            </a:r>
            <a:endParaRPr lang="bg-BG" sz="2000" dirty="0" smtClean="0">
              <a:latin typeface="Cambria" pitchFamily="18" charset="0"/>
            </a:endParaRPr>
          </a:p>
          <a:p>
            <a:pPr lvl="0">
              <a:buFont typeface="Wingdings" pitchFamily="2" charset="2"/>
              <a:buChar char="v"/>
            </a:pPr>
            <a:r>
              <a:rPr lang="bg-BG" sz="2000" dirty="0" smtClean="0">
                <a:latin typeface="Cambria" pitchFamily="18" charset="0"/>
              </a:rPr>
              <a:t>Деца и ученици от етническите малцинства и/или от </a:t>
            </a:r>
            <a:r>
              <a:rPr lang="bg-BG" sz="2000" dirty="0" err="1" smtClean="0">
                <a:latin typeface="Cambria" pitchFamily="18" charset="0"/>
              </a:rPr>
              <a:t>маргинализирани</a:t>
            </a:r>
            <a:r>
              <a:rPr lang="bg-BG" sz="2000" dirty="0" smtClean="0">
                <a:latin typeface="Cambria" pitchFamily="18" charset="0"/>
              </a:rPr>
              <a:t> групи/ и от семейства, търсещи или получили международна закрила;</a:t>
            </a:r>
          </a:p>
          <a:p>
            <a:pPr lvl="0">
              <a:buFont typeface="Wingdings" pitchFamily="2" charset="2"/>
              <a:buChar char="v"/>
            </a:pPr>
            <a:r>
              <a:rPr lang="bg-BG" sz="2000" dirty="0" smtClean="0">
                <a:latin typeface="Cambria" pitchFamily="18" charset="0"/>
              </a:rPr>
              <a:t>Родители от етническите малцинства и/или от </a:t>
            </a:r>
            <a:r>
              <a:rPr lang="bg-BG" sz="2000" dirty="0" err="1" smtClean="0">
                <a:latin typeface="Cambria" pitchFamily="18" charset="0"/>
              </a:rPr>
              <a:t>маргинализираните</a:t>
            </a:r>
            <a:r>
              <a:rPr lang="bg-BG" sz="2000" dirty="0" smtClean="0">
                <a:latin typeface="Cambria" pitchFamily="18" charset="0"/>
              </a:rPr>
              <a:t> групи, и от семейства, търсещи или получили международна закрила.</a:t>
            </a:r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7467600" cy="1296144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/>
            </a:r>
            <a:br>
              <a:rPr lang="bg-BG" dirty="0" smtClean="0"/>
            </a:br>
            <a:r>
              <a:rPr lang="bg-BG" sz="3100" b="1" dirty="0" smtClean="0">
                <a:latin typeface="Cambria" pitchFamily="18" charset="0"/>
              </a:rPr>
              <a:t>Община Кюстендил ще изпълнява проекта със съдействието и подкрепата на следните  асоциирани партньори:</a:t>
            </a:r>
            <a:r>
              <a:rPr lang="bg-BG" b="1" dirty="0" smtClean="0"/>
              <a:t/>
            </a:r>
            <a:br>
              <a:rPr lang="bg-BG" b="1" dirty="0" smtClean="0"/>
            </a:b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bg-BG" dirty="0" smtClean="0"/>
          </a:p>
          <a:p>
            <a:pPr lvl="0">
              <a:buNone/>
            </a:pPr>
            <a:endParaRPr lang="bg-BG" dirty="0" smtClean="0"/>
          </a:p>
          <a:p>
            <a:pPr lvl="0"/>
            <a:r>
              <a:rPr lang="bg-BG" dirty="0" smtClean="0">
                <a:latin typeface="Cambria" pitchFamily="18" charset="0"/>
              </a:rPr>
              <a:t>Министерство на образованието и науката, чрез </a:t>
            </a:r>
          </a:p>
          <a:p>
            <a:pPr lvl="0">
              <a:buNone/>
            </a:pPr>
            <a:r>
              <a:rPr lang="bg-BG" dirty="0" smtClean="0">
                <a:latin typeface="Cambria" pitchFamily="18" charset="0"/>
              </a:rPr>
              <a:t>     Регионално управление на образованието – гр. Кюстендил;</a:t>
            </a:r>
            <a:endParaRPr lang="bg-BG" b="1" dirty="0" smtClean="0">
              <a:latin typeface="Cambria" pitchFamily="18" charset="0"/>
            </a:endParaRPr>
          </a:p>
          <a:p>
            <a:pPr lvl="0"/>
            <a:r>
              <a:rPr lang="bg-BG" dirty="0" smtClean="0">
                <a:latin typeface="Cambria" pitchFamily="18" charset="0"/>
              </a:rPr>
              <a:t>Агенция за социално подпомагане, чрез</a:t>
            </a:r>
          </a:p>
          <a:p>
            <a:pPr lvl="0">
              <a:buNone/>
            </a:pPr>
            <a:r>
              <a:rPr lang="bg-BG" dirty="0" smtClean="0">
                <a:latin typeface="Cambria" pitchFamily="18" charset="0"/>
              </a:rPr>
              <a:t>    Регионална дирекция социално подпомагане – гр. Кюстендил;</a:t>
            </a:r>
            <a:endParaRPr lang="bg-BG" b="1" dirty="0" smtClean="0">
              <a:latin typeface="Cambria" pitchFamily="18" charset="0"/>
            </a:endParaRPr>
          </a:p>
          <a:p>
            <a:pPr lvl="0"/>
            <a:r>
              <a:rPr lang="bg-BG" dirty="0" smtClean="0">
                <a:latin typeface="Cambria" pitchFamily="18" charset="0"/>
              </a:rPr>
              <a:t>Агенция по заетостта, чрез Дирекция  Бюро по труда – гр. Кюстендил;</a:t>
            </a:r>
            <a:endParaRPr lang="bg-BG" b="1" dirty="0" smtClean="0">
              <a:latin typeface="Cambria" pitchFamily="18" charset="0"/>
            </a:endParaRPr>
          </a:p>
          <a:p>
            <a:pPr lvl="0"/>
            <a:r>
              <a:rPr lang="bg-BG" dirty="0" smtClean="0">
                <a:latin typeface="Cambria" pitchFamily="18" charset="0"/>
              </a:rPr>
              <a:t>Регионална здравна инспекция – гр. Кюстендил.</a:t>
            </a:r>
            <a:endParaRPr lang="bg-BG" b="1" dirty="0" smtClean="0">
              <a:latin typeface="Cambria" pitchFamily="18" charset="0"/>
            </a:endParaRPr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g-BG" sz="2400" b="1" dirty="0" smtClean="0">
                <a:latin typeface="Cambria" pitchFamily="18" charset="0"/>
              </a:rPr>
              <a:t>За партньори за изпълнение на дейностите по проекта , след проведена публична и прозрачна процедура бяха избрани следните кандидати: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bg-BG" dirty="0" smtClean="0">
                <a:latin typeface="Cambria" pitchFamily="18" charset="0"/>
              </a:rPr>
              <a:t>„БУЛПЛАН ИНВЕСТ“ ООД;</a:t>
            </a:r>
          </a:p>
          <a:p>
            <a:pPr lvl="0"/>
            <a:r>
              <a:rPr lang="bg-BG" dirty="0" smtClean="0">
                <a:latin typeface="Cambria" pitchFamily="18" charset="0"/>
              </a:rPr>
              <a:t>„РАМИРА КЮСТЕНДИЛ“ ООД;</a:t>
            </a:r>
          </a:p>
          <a:p>
            <a:pPr lvl="0"/>
            <a:r>
              <a:rPr lang="bg-BG" dirty="0" smtClean="0">
                <a:latin typeface="Cambria" pitchFamily="18" charset="0"/>
              </a:rPr>
              <a:t>„СУНА 2“ ООД;</a:t>
            </a:r>
          </a:p>
          <a:p>
            <a:pPr lvl="0"/>
            <a:r>
              <a:rPr lang="bg-BG" dirty="0" smtClean="0">
                <a:latin typeface="Cambria" pitchFamily="18" charset="0"/>
              </a:rPr>
              <a:t>„ГРИНД ЛАБ“ ЕООД;</a:t>
            </a:r>
          </a:p>
          <a:p>
            <a:pPr lvl="0"/>
            <a:r>
              <a:rPr lang="bg-BG" dirty="0" smtClean="0">
                <a:latin typeface="Cambria" pitchFamily="18" charset="0"/>
              </a:rPr>
              <a:t>ОСНОВНО УЧИЛИЩЕ „ПРОФ. МАРИН ДРИНОВ“;</a:t>
            </a:r>
          </a:p>
          <a:p>
            <a:pPr lvl="0"/>
            <a:r>
              <a:rPr lang="bg-BG" dirty="0" smtClean="0">
                <a:latin typeface="Cambria" pitchFamily="18" charset="0"/>
              </a:rPr>
              <a:t>ДЕТСКА ГРАДИНА „СЛЪНЦЕ“;</a:t>
            </a:r>
          </a:p>
          <a:p>
            <a:pPr lvl="0"/>
            <a:r>
              <a:rPr lang="bg-BG" dirty="0" smtClean="0">
                <a:latin typeface="Cambria" pitchFamily="18" charset="0"/>
              </a:rPr>
              <a:t>„ФАБИЕС“ ЕООД;</a:t>
            </a:r>
          </a:p>
          <a:p>
            <a:pPr lvl="0"/>
            <a:r>
              <a:rPr lang="bg-BG" dirty="0" smtClean="0">
                <a:latin typeface="Cambria" pitchFamily="18" charset="0"/>
              </a:rPr>
              <a:t>СДРУЖЕНИЕ „ЦЕНТЪР ЗА НЕФОРМАЛНО ОБРАЗОВАНИЕ И КУЛТУРНА ДЕЙНОСТ“–  АЛОС.</a:t>
            </a:r>
          </a:p>
          <a:p>
            <a:endParaRPr lang="bg-BG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Еркер">
  <a:themeElements>
    <a:clrScheme name="Е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Е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Е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588</TotalTime>
  <Words>1379</Words>
  <Application>Microsoft Office PowerPoint</Application>
  <PresentationFormat>Презентация на цял екран (4:3)</PresentationFormat>
  <Paragraphs>119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19</vt:i4>
      </vt:variant>
    </vt:vector>
  </HeadingPairs>
  <TitlesOfParts>
    <vt:vector size="20" baseType="lpstr">
      <vt:lpstr>Еркер</vt:lpstr>
      <vt:lpstr>Проект „Равни възможности за малцинствата и уязвимите групи – преодоляване на негативните стереотипи и подкрепа за личностно развитие”</vt:lpstr>
      <vt:lpstr>Проектна идея:</vt:lpstr>
      <vt:lpstr>     На 22.03.2019 г. в Община Кюстендил стартира изпълнението на Договор № BG05M9OP001-2.018-0031-С01 и Договор № BG05M9OP001-2.018-0031-2014BG05М2ОP001-C01 по проект „Равни възможности за малцинствата и уязвимите групи – преодоляване на негативните стереотипи и подкрепа за личностно развитие”</vt:lpstr>
      <vt:lpstr>На 31.12.2020 г. Община Кюстендил подписа допълнително споразумение с УО на ОП РЧР и ОП НОИР за удължаване на срока за изпълнението на Договор № BG05M9OP001-2.018-0031-С01 и Договор № BG05M9OP001-2.018-0031-2014BG05М2ОP001-C01 по проект „Равни възможности за малцинствата и уязвимите групи – преодоляване на негативните стереотипи и подкрепа за личностно развитие”</vt:lpstr>
      <vt:lpstr>Цел на проекта  </vt:lpstr>
      <vt:lpstr> Специфични цели на проекта:</vt:lpstr>
      <vt:lpstr>Целеви групи по проекта:</vt:lpstr>
      <vt:lpstr>          Община Кюстендил ще изпълнява проекта със съдействието и подкрепата на следните  асоциирани партньори: </vt:lpstr>
      <vt:lpstr>За партньори за изпълнение на дейностите по проекта , след проведена публична и прозрачна процедура бяха избрани следните кандидати:</vt:lpstr>
      <vt:lpstr>Дейности по  ОП РЧР:</vt:lpstr>
      <vt:lpstr>В резултат от изпълнението на дейностите по ОП РЧР</vt:lpstr>
      <vt:lpstr>Дейности по ОП НОИР:</vt:lpstr>
      <vt:lpstr> 1. Насърчаване участието на родителите в образователния процес. </vt:lpstr>
      <vt:lpstr>2. Кариерно консултиране и професионално ориентиране</vt:lpstr>
      <vt:lpstr>3. За подобряване на образователната среда в детските градини и училища в проекта са заложени следните дейности, финансирани по ОП НОИР:</vt:lpstr>
      <vt:lpstr>Със средства на договора за БФП по ОП НОИР през 2020 г. са реализирани:</vt:lpstr>
      <vt:lpstr>4. Преодоляване на негативни обществени нагласи, основани на етнически произход и културна идентичност. </vt:lpstr>
      <vt:lpstr>В резултат от проведените в ДГ и ОУ дейности по ОП НОИР</vt:lpstr>
      <vt:lpstr>БЛАГОДАРЯ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ROSI</cp:lastModifiedBy>
  <cp:revision>119</cp:revision>
  <dcterms:created xsi:type="dcterms:W3CDTF">2019-04-08T07:14:20Z</dcterms:created>
  <dcterms:modified xsi:type="dcterms:W3CDTF">2021-02-02T11:14:08Z</dcterms:modified>
</cp:coreProperties>
</file>