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лавие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22" name="Подзаглавие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9FE51-C292-4C07-B2C4-1AF5F24A4897}" type="datetimeFigureOut">
              <a:rPr lang="bg-BG" smtClean="0"/>
              <a:pPr/>
              <a:t>4.12.2018 г.</a:t>
            </a:fld>
            <a:endParaRPr lang="bg-BG"/>
          </a:p>
        </p:txBody>
      </p:sp>
      <p:sp>
        <p:nvSpPr>
          <p:cNvPr id="20" name="Контейнер за долния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10" name="Контейнер за номер н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20B32-7FA5-4146-9EC5-DC4BE2413C6C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9FE51-C292-4C07-B2C4-1AF5F24A4897}" type="datetimeFigureOut">
              <a:rPr lang="bg-BG" smtClean="0"/>
              <a:pPr/>
              <a:t>4.12.2018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20B32-7FA5-4146-9EC5-DC4BE2413C6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9FE51-C292-4C07-B2C4-1AF5F24A4897}" type="datetimeFigureOut">
              <a:rPr lang="bg-BG" smtClean="0"/>
              <a:pPr/>
              <a:t>4.12.2018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20B32-7FA5-4146-9EC5-DC4BE2413C6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9FE51-C292-4C07-B2C4-1AF5F24A4897}" type="datetimeFigureOut">
              <a:rPr lang="bg-BG" smtClean="0"/>
              <a:pPr/>
              <a:t>4.12.2018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20B32-7FA5-4146-9EC5-DC4BE2413C6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9FE51-C292-4C07-B2C4-1AF5F24A4897}" type="datetimeFigureOut">
              <a:rPr lang="bg-BG" smtClean="0"/>
              <a:pPr/>
              <a:t>4.12.2018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20B32-7FA5-4146-9EC5-DC4BE2413C6C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Правоъгъл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9FE51-C292-4C07-B2C4-1AF5F24A4897}" type="datetimeFigureOut">
              <a:rPr lang="bg-BG" smtClean="0"/>
              <a:pPr/>
              <a:t>4.12.2018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20B32-7FA5-4146-9EC5-DC4BE2413C6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9FE51-C292-4C07-B2C4-1AF5F24A4897}" type="datetimeFigureOut">
              <a:rPr lang="bg-BG" smtClean="0"/>
              <a:pPr/>
              <a:t>4.12.2018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20B32-7FA5-4146-9EC5-DC4BE2413C6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9FE51-C292-4C07-B2C4-1AF5F24A4897}" type="datetimeFigureOut">
              <a:rPr lang="bg-BG" smtClean="0"/>
              <a:pPr/>
              <a:t>4.12.2018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20B32-7FA5-4146-9EC5-DC4BE2413C6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9FE51-C292-4C07-B2C4-1AF5F24A4897}" type="datetimeFigureOut">
              <a:rPr lang="bg-BG" smtClean="0"/>
              <a:pPr/>
              <a:t>4.12.2018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20B32-7FA5-4146-9EC5-DC4BE2413C6C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6" name="Правоъгъл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9FE51-C292-4C07-B2C4-1AF5F24A4897}" type="datetimeFigureOut">
              <a:rPr lang="bg-BG" smtClean="0"/>
              <a:pPr/>
              <a:t>4.12.2018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20B32-7FA5-4146-9EC5-DC4BE2413C6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9FE51-C292-4C07-B2C4-1AF5F24A4897}" type="datetimeFigureOut">
              <a:rPr lang="bg-BG" smtClean="0"/>
              <a:pPr/>
              <a:t>4.12.2018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20B32-7FA5-4146-9EC5-DC4BE2413C6C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Правоъгъл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9" name="Блоксхема: проце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схема: проце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егмент от кръ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ъстен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Контейнер за заглавие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Текстов контейне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24" name="Контейнер за 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3B9FE51-C292-4C07-B2C4-1AF5F24A4897}" type="datetimeFigureOut">
              <a:rPr lang="bg-BG" smtClean="0"/>
              <a:pPr/>
              <a:t>4.12.2018 г.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bg-BG"/>
          </a:p>
        </p:txBody>
      </p:sp>
      <p:sp>
        <p:nvSpPr>
          <p:cNvPr id="22" name="Контейнер за номер на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4720B32-7FA5-4146-9EC5-DC4BE2413C6C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5" name="Правоъгъл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6"/>
          <p:cNvSpPr>
            <a:spLocks noGrp="1"/>
          </p:cNvSpPr>
          <p:nvPr>
            <p:ph type="title"/>
          </p:nvPr>
        </p:nvSpPr>
        <p:spPr>
          <a:xfrm>
            <a:off x="5886896" y="0"/>
            <a:ext cx="2743200" cy="6858000"/>
          </a:xfrm>
        </p:spPr>
        <p:txBody>
          <a:bodyPr/>
          <a:lstStyle/>
          <a:p>
            <a:pPr algn="ctr"/>
            <a:r>
              <a:rPr lang="bg-BG" sz="1800" dirty="0" smtClean="0"/>
              <a:t>ДЕН НА ХРИСТИЯНСКОТО СЕМЕЙСТВО</a:t>
            </a:r>
            <a:br>
              <a:rPr lang="bg-BG" sz="1800" dirty="0" smtClean="0"/>
            </a:br>
            <a:r>
              <a:rPr lang="bg-BG" sz="1800" dirty="0" smtClean="0"/>
              <a:t/>
            </a:r>
            <a:br>
              <a:rPr lang="bg-BG" sz="1800" dirty="0" smtClean="0"/>
            </a:br>
            <a:r>
              <a:rPr lang="bg-BG" sz="1800" dirty="0" smtClean="0"/>
              <a:t/>
            </a:r>
            <a:br>
              <a:rPr lang="bg-BG" sz="1800" dirty="0" smtClean="0"/>
            </a:br>
            <a:r>
              <a:rPr lang="bg-BG" sz="1800" dirty="0" smtClean="0"/>
              <a:t>На 21 ноември 2018 година  православната църква отбеляза празника „Въведение богородично”, а в българския народен календар той е отреден за Ден на християнското семейство. Обединени като едно голямо семейство, децата от всички групи на детска градина „Слънце” гр. Кюстендил се включиха в празника с разнообразни  инициативи.</a:t>
            </a: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pic>
        <p:nvPicPr>
          <p:cNvPr id="10" name="Контейнер за картина 9" descr="khris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7" b="197"/>
          <a:stretch>
            <a:fillRect/>
          </a:stretch>
        </p:blipFill>
        <p:spPr>
          <a:xfrm>
            <a:off x="428596" y="714356"/>
            <a:ext cx="5184535" cy="5000660"/>
          </a:xfrm>
        </p:spPr>
      </p:pic>
      <p:sp>
        <p:nvSpPr>
          <p:cNvPr id="3" name="Подзаглавие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лавие 8"/>
          <p:cNvSpPr>
            <a:spLocks noGrp="1"/>
          </p:cNvSpPr>
          <p:nvPr>
            <p:ph type="title"/>
          </p:nvPr>
        </p:nvSpPr>
        <p:spPr>
          <a:xfrm>
            <a:off x="5286380" y="1066800"/>
            <a:ext cx="3857620" cy="6076976"/>
          </a:xfrm>
        </p:spPr>
        <p:txBody>
          <a:bodyPr/>
          <a:lstStyle/>
          <a:p>
            <a:r>
              <a:rPr lang="bg-BG" sz="3200" dirty="0" smtClean="0"/>
              <a:t>„ Ангел хранител за моето семейство” - така децата от група          „ Детелина” нарекоха изработените от тях красиви ангелчета, които подариха на обичаните близки хора.</a:t>
            </a:r>
            <a:br>
              <a:rPr lang="bg-BG" sz="3200" dirty="0" smtClean="0"/>
            </a:br>
            <a:endParaRPr lang="bg-BG" sz="3200" dirty="0"/>
          </a:p>
        </p:txBody>
      </p:sp>
      <p:pic>
        <p:nvPicPr>
          <p:cNvPr id="11" name="Контейнер за картина 10" descr="детелина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251" r="6251"/>
          <a:stretch>
            <a:fillRect/>
          </a:stretch>
        </p:blipFill>
        <p:spPr>
          <a:xfrm>
            <a:off x="227072" y="1143003"/>
            <a:ext cx="5130745" cy="4500575"/>
          </a:xfrm>
        </p:spPr>
      </p:pic>
      <p:sp>
        <p:nvSpPr>
          <p:cNvPr id="6" name="Контейнер за съдържание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bg-BG" dirty="0" smtClean="0"/>
          </a:p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200" dirty="0" smtClean="0"/>
              <a:t>Малчуганите от група „</a:t>
            </a:r>
            <a:r>
              <a:rPr lang="bg-BG" sz="2200" dirty="0" err="1" smtClean="0"/>
              <a:t>Гъбка</a:t>
            </a:r>
            <a:r>
              <a:rPr lang="bg-BG" sz="2200" dirty="0" smtClean="0"/>
              <a:t>” и „Слънце” пресъздадоха празничната атмосфера и традиции, разказаха си поучителни житейски истории.</a:t>
            </a:r>
            <a:endParaRPr lang="bg-BG" sz="2200" dirty="0"/>
          </a:p>
        </p:txBody>
      </p:sp>
      <p:pic>
        <p:nvPicPr>
          <p:cNvPr id="7" name="Контейнер за съдържание 6" descr="гъбка и слънц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785926"/>
          </a:xfrm>
        </p:spPr>
        <p:txBody>
          <a:bodyPr>
            <a:noAutofit/>
          </a:bodyPr>
          <a:lstStyle/>
          <a:p>
            <a:r>
              <a:rPr lang="bg-BG" sz="2800" dirty="0" smtClean="0"/>
              <a:t>Осъзнаха колко важно е да бъдем добри един към друг, да уважаваме и ценим приятелството и близките ни хора.</a:t>
            </a:r>
            <a:br>
              <a:rPr lang="bg-BG" sz="2800" dirty="0" smtClean="0"/>
            </a:br>
            <a:endParaRPr lang="bg-BG" sz="2800" dirty="0"/>
          </a:p>
        </p:txBody>
      </p:sp>
      <p:pic>
        <p:nvPicPr>
          <p:cNvPr id="7" name="Контейнер за съдържание 6" descr="гъбка и слънце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2545" y="1447800"/>
            <a:ext cx="6832629" cy="5124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200024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bg-BG" sz="2700" dirty="0" smtClean="0"/>
              <a:t>В група „Калинка” ухаеше на току що изпечен зелник. Малките „калинки” бяха подредили вкусна трапеза за празника с всички ястия, които изисква традицията.</a:t>
            </a: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pic>
        <p:nvPicPr>
          <p:cNvPr id="7" name="Контейнер за съдържание 6" descr="калинка 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2214554"/>
            <a:ext cx="4204646" cy="3571900"/>
          </a:xfrm>
        </p:spPr>
      </p:pic>
      <p:pic>
        <p:nvPicPr>
          <p:cNvPr id="8" name="Контейнер за съдържание 7" descr="калинк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2214553"/>
            <a:ext cx="4005260" cy="35776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4000" dirty="0" smtClean="0"/>
              <a:t>Като страхотни кулинари се представиха и децата от група            „ </a:t>
            </a:r>
            <a:r>
              <a:rPr lang="bg-BG" sz="4000" dirty="0" err="1" smtClean="0"/>
              <a:t>Пчеличка</a:t>
            </a:r>
            <a:r>
              <a:rPr lang="bg-BG" sz="4000" dirty="0" smtClean="0"/>
              <a:t>” и „Мечо” , които сами омесиха най - вкусната питка за празника. </a:t>
            </a: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sp>
        <p:nvSpPr>
          <p:cNvPr id="6" name="Текстов контейне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Текстов контейнер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" name="Контейнер за съдържание 9" descr="пчеличка и мечо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0034" y="357166"/>
            <a:ext cx="4022725" cy="3445672"/>
          </a:xfrm>
        </p:spPr>
      </p:pic>
      <p:pic>
        <p:nvPicPr>
          <p:cNvPr id="11" name="Контейнер за съдържание 10" descr="пчеличка и мечо 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14876" y="357166"/>
            <a:ext cx="4022725" cy="35171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6"/>
          <p:cNvSpPr>
            <a:spLocks noGrp="1"/>
          </p:cNvSpPr>
          <p:nvPr>
            <p:ph type="title"/>
          </p:nvPr>
        </p:nvSpPr>
        <p:spPr>
          <a:xfrm>
            <a:off x="5886896" y="571480"/>
            <a:ext cx="2743200" cy="5643602"/>
          </a:xfrm>
        </p:spPr>
        <p:txBody>
          <a:bodyPr/>
          <a:lstStyle/>
          <a:p>
            <a:r>
              <a:rPr lang="bg-BG" sz="2400" dirty="0" smtClean="0"/>
              <a:t>В група „Кокиче” на гости дойде баба Ели, която пожела да пренесе част от семейния дух в групата и да зарадва „</a:t>
            </a:r>
            <a:r>
              <a:rPr lang="bg-BG" sz="2400" dirty="0" err="1" smtClean="0"/>
              <a:t>кокиченцата</a:t>
            </a:r>
            <a:r>
              <a:rPr lang="bg-BG" sz="2400" dirty="0" smtClean="0"/>
              <a:t>” с вкусни курабии, като им даде възможност те също да участват в тяхното приготвяне. </a:t>
            </a:r>
            <a:endParaRPr lang="bg-BG" sz="2400" dirty="0"/>
          </a:p>
        </p:txBody>
      </p:sp>
      <p:pic>
        <p:nvPicPr>
          <p:cNvPr id="10" name="Контейнер за картина 9" descr="кокиче 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178" b="20178"/>
          <a:stretch>
            <a:fillRect/>
          </a:stretch>
        </p:blipFill>
        <p:spPr>
          <a:xfrm>
            <a:off x="571472" y="1000108"/>
            <a:ext cx="4812037" cy="4666858"/>
          </a:xfrm>
          <a:prstGeom prst="roundRect">
            <a:avLst>
              <a:gd name="adj" fmla="val 0"/>
            </a:avLst>
          </a:prstGeom>
        </p:spPr>
      </p:pic>
      <p:sp>
        <p:nvSpPr>
          <p:cNvPr id="9" name="Текстов контейнер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800" dirty="0" smtClean="0"/>
              <a:t>Потапяйки се в тази обща дейност децата разбираха, че вкусното ястие събира семейството и носи радост, вълнение и любов.</a:t>
            </a:r>
            <a:endParaRPr lang="bg-BG" sz="2800" dirty="0"/>
          </a:p>
        </p:txBody>
      </p:sp>
      <p:sp>
        <p:nvSpPr>
          <p:cNvPr id="6" name="Текстов контейне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Текстов контейнер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" name="Контейнер за съдържание 9" descr="кокиче 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71472" y="357166"/>
            <a:ext cx="3929090" cy="4727597"/>
          </a:xfrm>
        </p:spPr>
      </p:pic>
      <p:pic>
        <p:nvPicPr>
          <p:cNvPr id="11" name="Контейнер за съдържание 10" descr="кокиче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12514" y="357166"/>
            <a:ext cx="3760014" cy="47275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3286124"/>
            <a:ext cx="8229600" cy="3714776"/>
          </a:xfrm>
        </p:spPr>
        <p:txBody>
          <a:bodyPr>
            <a:normAutofit/>
          </a:bodyPr>
          <a:lstStyle/>
          <a:p>
            <a:r>
              <a:rPr lang="bg-BG" sz="3200" dirty="0" smtClean="0"/>
              <a:t>Красивият завършек на празника беше вълнуващото тържество на децата от група „Синчец”, които отново пресъздадоха празничната традиция и зарадваха своите близки с хубави </a:t>
            </a:r>
            <a:r>
              <a:rPr lang="bg-BG" sz="3200" dirty="0" err="1" smtClean="0"/>
              <a:t>стихчета</a:t>
            </a:r>
            <a:r>
              <a:rPr lang="bg-BG" sz="3200" dirty="0" smtClean="0"/>
              <a:t>, песни и танци. </a:t>
            </a:r>
            <a:endParaRPr lang="bg-BG" sz="3200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7" name="Контейнер за съдържание 6" descr="синчец 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90470" y="357166"/>
            <a:ext cx="4403728" cy="3302796"/>
          </a:xfrm>
        </p:spPr>
      </p:pic>
      <p:pic>
        <p:nvPicPr>
          <p:cNvPr id="8" name="Контейнер за съдържание 7" descr="синчец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3438" y="357166"/>
            <a:ext cx="4308477" cy="3286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6"/>
          <p:cNvSpPr>
            <a:spLocks noGrp="1"/>
          </p:cNvSpPr>
          <p:nvPr>
            <p:ph type="title"/>
          </p:nvPr>
        </p:nvSpPr>
        <p:spPr>
          <a:xfrm>
            <a:off x="1435608" y="-357214"/>
            <a:ext cx="7498080" cy="2286016"/>
          </a:xfrm>
        </p:spPr>
        <p:txBody>
          <a:bodyPr>
            <a:normAutofit/>
          </a:bodyPr>
          <a:lstStyle/>
          <a:p>
            <a:r>
              <a:rPr lang="bg-BG" sz="3200" dirty="0" smtClean="0"/>
              <a:t>Всички си пожелаха топло огнище, хубави чувства, много любов и разбирателство в семействата.</a:t>
            </a:r>
            <a:endParaRPr lang="bg-BG" sz="3200" dirty="0"/>
          </a:p>
        </p:txBody>
      </p:sp>
      <p:pic>
        <p:nvPicPr>
          <p:cNvPr id="9" name="Контейнер за съдържание 8" descr="синчец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714488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400" dirty="0" smtClean="0"/>
              <a:t>Малчуганите от група „Лъвчета” и „Славейче” посетиха възрожденското училище, където с любопитство и интерес изгледаха филмче посветено на празника.</a:t>
            </a:r>
            <a:endParaRPr lang="bg-BG" sz="2400" dirty="0"/>
          </a:p>
        </p:txBody>
      </p:sp>
      <p:sp>
        <p:nvSpPr>
          <p:cNvPr id="8" name="Текстов контейнер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400" dirty="0" smtClean="0"/>
              <a:t>Група “Славейче”</a:t>
            </a:r>
            <a:endParaRPr lang="bg-BG" sz="2400" dirty="0"/>
          </a:p>
        </p:txBody>
      </p:sp>
      <p:sp>
        <p:nvSpPr>
          <p:cNvPr id="10" name="Текстов контейнер 9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400" dirty="0" smtClean="0"/>
              <a:t>Група “ Лъвчета”</a:t>
            </a:r>
            <a:endParaRPr lang="bg-BG" sz="2400" dirty="0"/>
          </a:p>
        </p:txBody>
      </p:sp>
      <p:pic>
        <p:nvPicPr>
          <p:cNvPr id="12" name="Контейнер за съдържание 11" descr="46492421_963060893886239_5438919912460386304_n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1518841"/>
            <a:ext cx="4022725" cy="3017044"/>
          </a:xfrm>
        </p:spPr>
      </p:pic>
      <p:pic>
        <p:nvPicPr>
          <p:cNvPr id="13" name="Контейнер за съдържание 12" descr="лъвчета и славейче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64075" y="1518841"/>
            <a:ext cx="4022725" cy="30170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2500306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100" dirty="0" smtClean="0"/>
              <a:t>Така получиха урок по християнство и разбраха колко важно е да бъдем добри, да уважаваме нашите родители,  учители и всички хора около нас.</a:t>
            </a: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pic>
        <p:nvPicPr>
          <p:cNvPr id="5" name="Контейнер за съдържание 4" descr="47320861_321275495381296_288532300756208844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002221"/>
            <a:ext cx="6286544" cy="46414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лавие 9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011672"/>
          </a:xfrm>
        </p:spPr>
        <p:txBody>
          <a:bodyPr>
            <a:noAutofit/>
          </a:bodyPr>
          <a:lstStyle/>
          <a:p>
            <a:pPr algn="ctr"/>
            <a:r>
              <a:rPr lang="bg-BG" sz="2400" dirty="0" smtClean="0"/>
              <a:t>В детската градина гостува и г-жа Любляна Начева от отдел „Култура и духовно развитие” към Община Кюстендил, която по изключително интересен начин разказа на децата за хубавия християнски празник и неговата история.</a:t>
            </a:r>
            <a:endParaRPr lang="bg-BG" sz="2400" dirty="0"/>
          </a:p>
        </p:txBody>
      </p:sp>
      <p:pic>
        <p:nvPicPr>
          <p:cNvPr id="13" name="Контейнер за съдържание 12" descr="46656717_963573447168317_7237104710774161408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5100" y="2484437"/>
            <a:ext cx="3657600" cy="2743200"/>
          </a:xfrm>
        </p:spPr>
      </p:pic>
      <p:pic>
        <p:nvPicPr>
          <p:cNvPr id="14" name="Контейнер за съдържание 13" descr="46741308_963571380501857_6269204002072690688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76850" y="2484437"/>
            <a:ext cx="3657600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697664"/>
          </a:xfrm>
        </p:spPr>
        <p:txBody>
          <a:bodyPr>
            <a:normAutofit fontScale="90000"/>
          </a:bodyPr>
          <a:lstStyle/>
          <a:p>
            <a:r>
              <a:rPr lang="bg-BG" sz="2700" dirty="0" smtClean="0"/>
              <a:t>Малките ни </a:t>
            </a:r>
            <a:r>
              <a:rPr lang="bg-BG" sz="2700" dirty="0" err="1" smtClean="0"/>
              <a:t>възпитаници</a:t>
            </a:r>
            <a:r>
              <a:rPr lang="bg-BG" sz="2700" dirty="0" smtClean="0"/>
              <a:t> от група „Светулка” и „Зайче” изработиха красиви картички и зарадваха с тях своите семейства. </a:t>
            </a:r>
            <a:r>
              <a:rPr lang="bg-BG" sz="4800" dirty="0" smtClean="0"/>
              <a:t/>
            </a:r>
            <a:br>
              <a:rPr lang="bg-BG" sz="4800" dirty="0" smtClean="0"/>
            </a:br>
            <a:endParaRPr lang="bg-BG" dirty="0"/>
          </a:p>
        </p:txBody>
      </p:sp>
      <p:sp>
        <p:nvSpPr>
          <p:cNvPr id="9" name="Текстов контейнер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800" dirty="0" smtClean="0"/>
              <a:t>Група “ Зайче”</a:t>
            </a:r>
            <a:endParaRPr lang="bg-BG" sz="2800" dirty="0"/>
          </a:p>
        </p:txBody>
      </p:sp>
      <p:sp>
        <p:nvSpPr>
          <p:cNvPr id="10" name="Текстов контейнер 9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800" dirty="0" smtClean="0"/>
              <a:t>Група “ Светулка”</a:t>
            </a:r>
            <a:endParaRPr lang="bg-BG" sz="2800" dirty="0"/>
          </a:p>
        </p:txBody>
      </p:sp>
      <p:pic>
        <p:nvPicPr>
          <p:cNvPr id="14" name="Контейнер за съдържание 13" descr="светулка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64075" y="1895971"/>
            <a:ext cx="4194205" cy="2961789"/>
          </a:xfrm>
        </p:spPr>
      </p:pic>
      <p:pic>
        <p:nvPicPr>
          <p:cNvPr id="13" name="Контейнер за съдържание 12" descr="зайче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57200" y="1933374"/>
            <a:ext cx="4114799" cy="29243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sz="2400" dirty="0" smtClean="0"/>
              <a:t>А пък трудолюбивите „славейчета” от група „Славейче” заедно със своите родители направиха прекрасни рамки за снимки, в които сложиха любим семеен портрет.</a:t>
            </a: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pic>
        <p:nvPicPr>
          <p:cNvPr id="7" name="Контейнер за съдържание 6" descr="46516540_963751897150472_2469022607928721408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14872" y="1524000"/>
            <a:ext cx="3498056" cy="4664075"/>
          </a:xfrm>
        </p:spPr>
      </p:pic>
      <p:pic>
        <p:nvPicPr>
          <p:cNvPr id="9" name="Контейнер за съдържание 8" descr="47319637_1225605984243752_8440643611850178560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20184" y="1524000"/>
            <a:ext cx="3570932" cy="466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46483205_963751607150501_668189307723946393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82726"/>
          </a:xfrm>
        </p:spPr>
        <p:txBody>
          <a:bodyPr>
            <a:noAutofit/>
          </a:bodyPr>
          <a:lstStyle/>
          <a:p>
            <a:pPr algn="ctr"/>
            <a:r>
              <a:rPr lang="bg-BG" sz="2400" dirty="0" smtClean="0"/>
              <a:t>Децата от група „Лъвчета” направиха своя творческа работилница, където заедно с родителите си  рисуваха върху текстил и сътвориха красиви рисунки символизиращи единството, топлотата и уюта в семейството.</a:t>
            </a:r>
            <a:endParaRPr lang="bg-BG" sz="2400" dirty="0"/>
          </a:p>
        </p:txBody>
      </p:sp>
      <p:pic>
        <p:nvPicPr>
          <p:cNvPr id="8" name="Контейнер за съдържание 7" descr="46722168_275779043139041_876815634730162585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133600"/>
            <a:ext cx="6072230" cy="45541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лавие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2000" dirty="0" smtClean="0"/>
              <a:t>Получиха се красиви ръчно рисувани тениски, всяка от които беше уникат. Така децата, освен че се възпитаваха в християнски добродетели, развиваха и креативността си докато се забавляваха.</a:t>
            </a:r>
            <a:br>
              <a:rPr lang="bg-BG" sz="2000" dirty="0" smtClean="0"/>
            </a:br>
            <a:endParaRPr lang="bg-BG" sz="2000" dirty="0"/>
          </a:p>
        </p:txBody>
      </p:sp>
      <p:pic>
        <p:nvPicPr>
          <p:cNvPr id="11" name="Контейнер за съдържание 10" descr="лъвчета 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14872" y="1524000"/>
            <a:ext cx="3498056" cy="4664075"/>
          </a:xfrm>
        </p:spPr>
      </p:pic>
      <p:pic>
        <p:nvPicPr>
          <p:cNvPr id="12" name="Контейнер за съдържание 11" descr="лъвчета 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ънцестоене">
  <a:themeElements>
    <a:clrScheme name="Слънцестоен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лънцестоен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лънцестоен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226</TotalTime>
  <Words>462</Words>
  <Application>Microsoft Office PowerPoint</Application>
  <PresentationFormat>Презентация на цял екран 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18</vt:i4>
      </vt:variant>
    </vt:vector>
  </HeadingPairs>
  <TitlesOfParts>
    <vt:vector size="19" baseType="lpstr">
      <vt:lpstr>Слънцестоене</vt:lpstr>
      <vt:lpstr>ДЕН НА ХРИСТИЯНСКОТО СЕМЕЙСТВО   На 21 ноември 2018 година  православната църква отбеляза празника „Въведение богородично”, а в българския народен календар той е отреден за Ден на християнското семейство. Обединени като едно голямо семейство, децата от всички групи на детска градина „Слънце” гр. Кюстендил се включиха в празника с разнообразни  инициативи. </vt:lpstr>
      <vt:lpstr>Малчуганите от група „Лъвчета” и „Славейче” посетиха възрожденското училище, където с любопитство и интерес изгледаха филмче посветено на празника.</vt:lpstr>
      <vt:lpstr>Така получиха урок по християнство и разбраха колко важно е да бъдем добри, да уважаваме нашите родители,  учители и всички хора около нас. </vt:lpstr>
      <vt:lpstr>В детската градина гостува и г-жа Любляна Начева от отдел „Култура и духовно развитие” към Община Кюстендил, която по изключително интересен начин разказа на децата за хубавия християнски празник и неговата история.</vt:lpstr>
      <vt:lpstr>Малките ни възпитаници от група „Светулка” и „Зайче” изработиха красиви картички и зарадваха с тях своите семейства.  </vt:lpstr>
      <vt:lpstr>А пък трудолюбивите „славейчета” от група „Славейче” заедно със своите родители направиха прекрасни рамки за снимки, в които сложиха любим семеен портрет. </vt:lpstr>
      <vt:lpstr>Слайд 7</vt:lpstr>
      <vt:lpstr>Децата от група „Лъвчета” направиха своя творческа работилница, където заедно с родителите си  рисуваха върху текстил и сътвориха красиви рисунки символизиращи единството, топлотата и уюта в семейството.</vt:lpstr>
      <vt:lpstr>Получиха се красиви ръчно рисувани тениски, всяка от които беше уникат. Така децата, освен че се възпитаваха в християнски добродетели, развиваха и креативността си докато се забавляваха. </vt:lpstr>
      <vt:lpstr>„ Ангел хранител за моето семейство” - така децата от група          „ Детелина” нарекоха изработените от тях красиви ангелчета, които подариха на обичаните близки хора. </vt:lpstr>
      <vt:lpstr>Малчуганите от група „Гъбка” и „Слънце” пресъздадоха празничната атмосфера и традиции, разказаха си поучителни житейски истории.</vt:lpstr>
      <vt:lpstr>Осъзнаха колко важно е да бъдем добри един към друг, да уважаваме и ценим приятелството и близките ни хора. </vt:lpstr>
      <vt:lpstr>В група „Калинка” ухаеше на току що изпечен зелник. Малките „калинки” бяха подредили вкусна трапеза за празника с всички ястия, които изисква традицията. </vt:lpstr>
      <vt:lpstr>Като страхотни кулинари се представиха и децата от група            „ Пчеличка” и „Мечо” , които сами омесиха най - вкусната питка за празника.  </vt:lpstr>
      <vt:lpstr>В група „Кокиче” на гости дойде баба Ели, която пожела да пренесе част от семейния дух в групата и да зарадва „кокиченцата” с вкусни курабии, като им даде възможност те също да участват в тяхното приготвяне. </vt:lpstr>
      <vt:lpstr>Потапяйки се в тази обща дейност децата разбираха, че вкусното ястие събира семейството и носи радост, вълнение и любов.</vt:lpstr>
      <vt:lpstr>Красивият завършек на празника беше вълнуващото тържество на децата от група „Синчец”, които отново пресъздадоха празничната традиция и зарадваха своите близки с хубави стихчета, песни и танци. </vt:lpstr>
      <vt:lpstr>Всички си пожелаха топло огнище, хубави чувства, много любов и разбирателство в семействата.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 НА ХРИСТИЯНСКОТО СЕМЕЙСТВО   На 21 ноември 2018 година  православната църква отбеляза празника „Въведение богородично”, а в българския народен календар той е отреден за Ден на християнското семейство. Обединени като едно голямо семейство, децата от всички групи на детска градина „Слънце” гр. Кюстендил се включиха в празника с разнообразни  инициативи. </dc:title>
  <dc:creator>User</dc:creator>
  <cp:lastModifiedBy>User</cp:lastModifiedBy>
  <cp:revision>4</cp:revision>
  <dcterms:created xsi:type="dcterms:W3CDTF">2018-12-03T12:37:20Z</dcterms:created>
  <dcterms:modified xsi:type="dcterms:W3CDTF">2018-12-04T05:47:04Z</dcterms:modified>
</cp:coreProperties>
</file>