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3" r:id="rId4"/>
    <p:sldId id="258" r:id="rId5"/>
    <p:sldId id="264" r:id="rId6"/>
    <p:sldId id="257" r:id="rId7"/>
    <p:sldId id="265" r:id="rId8"/>
    <p:sldId id="266" r:id="rId9"/>
    <p:sldId id="267" r:id="rId10"/>
    <p:sldId id="268" r:id="rId11"/>
    <p:sldId id="269" r:id="rId12"/>
    <p:sldId id="271" r:id="rId13"/>
    <p:sldId id="270" r:id="rId14"/>
    <p:sldId id="274" r:id="rId15"/>
    <p:sldId id="259" r:id="rId16"/>
    <p:sldId id="272" r:id="rId17"/>
    <p:sldId id="273" r:id="rId18"/>
    <p:sldId id="260" r:id="rId19"/>
    <p:sldId id="275" r:id="rId20"/>
    <p:sldId id="261" r:id="rId21"/>
    <p:sldId id="276" r:id="rId22"/>
    <p:sldId id="277" r:id="rId23"/>
    <p:sldId id="278" r:id="rId24"/>
    <p:sldId id="281" r:id="rId25"/>
    <p:sldId id="279" r:id="rId26"/>
    <p:sldId id="280" r:id="rId27"/>
    <p:sldId id="282" r:id="rId28"/>
  </p:sldIdLst>
  <p:sldSz cx="12192000" cy="6858000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56" y="6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17E36-CC0F-4B45-BDA0-8F262F13691A}" type="datetimeFigureOut">
              <a:rPr lang="bg-BG" smtClean="0"/>
              <a:t>28.10.2017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96A04-947E-4F8B-8A70-06151F481B8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524687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17E36-CC0F-4B45-BDA0-8F262F13691A}" type="datetimeFigureOut">
              <a:rPr lang="bg-BG" smtClean="0"/>
              <a:t>28.10.2017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96A04-947E-4F8B-8A70-06151F481B8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254893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17E36-CC0F-4B45-BDA0-8F262F13691A}" type="datetimeFigureOut">
              <a:rPr lang="bg-BG" smtClean="0"/>
              <a:t>28.10.2017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96A04-947E-4F8B-8A70-06151F481B8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563806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17E36-CC0F-4B45-BDA0-8F262F13691A}" type="datetimeFigureOut">
              <a:rPr lang="bg-BG" smtClean="0"/>
              <a:t>28.10.2017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96A04-947E-4F8B-8A70-06151F481B8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234997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17E36-CC0F-4B45-BDA0-8F262F13691A}" type="datetimeFigureOut">
              <a:rPr lang="bg-BG" smtClean="0"/>
              <a:t>28.10.2017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96A04-947E-4F8B-8A70-06151F481B8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272173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17E36-CC0F-4B45-BDA0-8F262F13691A}" type="datetimeFigureOut">
              <a:rPr lang="bg-BG" smtClean="0"/>
              <a:t>28.10.2017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96A04-947E-4F8B-8A70-06151F481B8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411871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17E36-CC0F-4B45-BDA0-8F262F13691A}" type="datetimeFigureOut">
              <a:rPr lang="bg-BG" smtClean="0"/>
              <a:t>28.10.2017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96A04-947E-4F8B-8A70-06151F481B8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895546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17E36-CC0F-4B45-BDA0-8F262F13691A}" type="datetimeFigureOut">
              <a:rPr lang="bg-BG" smtClean="0"/>
              <a:t>28.10.2017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96A04-947E-4F8B-8A70-06151F481B8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29037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17E36-CC0F-4B45-BDA0-8F262F13691A}" type="datetimeFigureOut">
              <a:rPr lang="bg-BG" smtClean="0"/>
              <a:t>28.10.2017 г.</a:t>
            </a:fld>
            <a:endParaRPr lang="bg-B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96A04-947E-4F8B-8A70-06151F481B8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791981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17E36-CC0F-4B45-BDA0-8F262F13691A}" type="datetimeFigureOut">
              <a:rPr lang="bg-BG" smtClean="0"/>
              <a:t>28.10.2017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96A04-947E-4F8B-8A70-06151F481B8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585546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17E36-CC0F-4B45-BDA0-8F262F13691A}" type="datetimeFigureOut">
              <a:rPr lang="bg-BG" smtClean="0"/>
              <a:t>28.10.2017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96A04-947E-4F8B-8A70-06151F481B8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65659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817E36-CC0F-4B45-BDA0-8F262F13691A}" type="datetimeFigureOut">
              <a:rPr lang="bg-BG" smtClean="0"/>
              <a:t>28.10.2017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696A04-947E-4F8B-8A70-06151F481B8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786634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44.jpg"/><Relationship Id="rId7" Type="http://schemas.openxmlformats.org/officeDocument/2006/relationships/image" Target="../media/image48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5.jpg"/><Relationship Id="rId9" Type="http://schemas.openxmlformats.org/officeDocument/2006/relationships/image" Target="../media/image5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jpg"/><Relationship Id="rId4" Type="http://schemas.openxmlformats.org/officeDocument/2006/relationships/image" Target="../media/image4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65.jpg"/><Relationship Id="rId4" Type="http://schemas.openxmlformats.org/officeDocument/2006/relationships/image" Target="../media/image52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jpg"/><Relationship Id="rId5" Type="http://schemas.openxmlformats.org/officeDocument/2006/relationships/image" Target="../media/image69.jpg"/><Relationship Id="rId4" Type="http://schemas.openxmlformats.org/officeDocument/2006/relationships/image" Target="../media/image68.jpg"/><Relationship Id="rId9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.jpg"/><Relationship Id="rId4" Type="http://schemas.openxmlformats.org/officeDocument/2006/relationships/image" Target="../media/image7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4.jpg"/><Relationship Id="rId4" Type="http://schemas.openxmlformats.org/officeDocument/2006/relationships/image" Target="../media/image8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7" Type="http://schemas.openxmlformats.org/officeDocument/2006/relationships/image" Target="../media/image9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jpg"/><Relationship Id="rId5" Type="http://schemas.openxmlformats.org/officeDocument/2006/relationships/image" Target="../media/image92.jpg"/><Relationship Id="rId4" Type="http://schemas.openxmlformats.org/officeDocument/2006/relationships/image" Target="../media/image9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2.jpeg"/><Relationship Id="rId4" Type="http://schemas.openxmlformats.org/officeDocument/2006/relationships/image" Target="../media/image9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29.jpg"/><Relationship Id="rId7" Type="http://schemas.openxmlformats.org/officeDocument/2006/relationships/image" Target="../media/image33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g"/><Relationship Id="rId11" Type="http://schemas.openxmlformats.org/officeDocument/2006/relationships/image" Target="../media/image37.jpg"/><Relationship Id="rId5" Type="http://schemas.openxmlformats.org/officeDocument/2006/relationships/image" Target="../media/image31.jpg"/><Relationship Id="rId10" Type="http://schemas.openxmlformats.org/officeDocument/2006/relationships/image" Target="../media/image36.jpg"/><Relationship Id="rId4" Type="http://schemas.openxmlformats.org/officeDocument/2006/relationships/image" Target="../media/image30.jpg"/><Relationship Id="rId9" Type="http://schemas.openxmlformats.org/officeDocument/2006/relationships/image" Target="../media/image3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0172700" cy="1144587"/>
          </a:xfrm>
        </p:spPr>
        <p:txBody>
          <a:bodyPr/>
          <a:lstStyle/>
          <a:p>
            <a:r>
              <a:rPr lang="bg-BG" dirty="0" smtClean="0">
                <a:latin typeface="Comic Sans MS" panose="030F0702030302020204" pitchFamily="66" charset="0"/>
              </a:rPr>
              <a:t>Детска градина „Слънце“</a:t>
            </a:r>
            <a:endParaRPr lang="bg-BG" dirty="0">
              <a:latin typeface="Comic Sans MS" panose="030F0702030302020204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1411288"/>
            <a:ext cx="7048500" cy="617537"/>
          </a:xfrm>
        </p:spPr>
        <p:txBody>
          <a:bodyPr/>
          <a:lstStyle/>
          <a:p>
            <a:r>
              <a:rPr lang="ru-RU" dirty="0" smtClean="0">
                <a:latin typeface="Comic Sans MS" panose="030F0702030302020204" pitchFamily="66" charset="0"/>
              </a:rPr>
              <a:t>слънчев дом за всяко дете!</a:t>
            </a:r>
            <a:endParaRPr lang="bg-BG" dirty="0"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624" y="2116799"/>
            <a:ext cx="8480425" cy="4484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5" y="5137784"/>
            <a:ext cx="2438400" cy="1463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Детска-Ало_ало_слънчице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776" y="62225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450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5000"/>
    </mc:Choice>
    <mc:Fallback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7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7791450" cy="801687"/>
          </a:xfrm>
        </p:spPr>
        <p:txBody>
          <a:bodyPr>
            <a:normAutofit/>
          </a:bodyPr>
          <a:lstStyle/>
          <a:p>
            <a:r>
              <a:rPr lang="bg-BG" sz="4000" dirty="0" smtClean="0">
                <a:latin typeface="Comic Sans MS" panose="030F0702030302020204" pitchFamily="66" charset="0"/>
              </a:rPr>
              <a:t>Реконструкция и обновяване</a:t>
            </a:r>
            <a:endParaRPr lang="bg-BG" sz="4000" dirty="0">
              <a:latin typeface="Comic Sans MS" panose="030F0702030302020204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66673" y="984250"/>
            <a:ext cx="5676899" cy="2200275"/>
          </a:xfrm>
        </p:spPr>
        <p:txBody>
          <a:bodyPr>
            <a:normAutofit lnSpcReduction="10000"/>
          </a:bodyPr>
          <a:lstStyle/>
          <a:p>
            <a:r>
              <a:rPr lang="bg-BG" dirty="0" smtClean="0">
                <a:latin typeface="Comic Sans MS" panose="030F0702030302020204" pitchFamily="66" charset="0"/>
              </a:rPr>
              <a:t>А децата не чакат на готово</a:t>
            </a:r>
          </a:p>
          <a:p>
            <a:r>
              <a:rPr lang="bg-BG" dirty="0" smtClean="0">
                <a:latin typeface="Comic Sans MS" panose="030F0702030302020204" pitchFamily="66" charset="0"/>
              </a:rPr>
              <a:t>а грабнаха четка и бои</a:t>
            </a:r>
          </a:p>
          <a:p>
            <a:r>
              <a:rPr lang="bg-BG" dirty="0" smtClean="0">
                <a:latin typeface="Comic Sans MS" panose="030F0702030302020204" pitchFamily="66" charset="0"/>
              </a:rPr>
              <a:t>и забравиха за детските игри.</a:t>
            </a:r>
          </a:p>
          <a:p>
            <a:r>
              <a:rPr lang="bg-BG" dirty="0" smtClean="0">
                <a:latin typeface="Comic Sans MS" panose="030F0702030302020204" pitchFamily="66" charset="0"/>
              </a:rPr>
              <a:t>За тази детска акция</a:t>
            </a:r>
          </a:p>
          <a:p>
            <a:r>
              <a:rPr lang="bg-BG" dirty="0" smtClean="0">
                <a:latin typeface="Comic Sans MS" panose="030F0702030302020204" pitchFamily="66" charset="0"/>
              </a:rPr>
              <a:t>Е нужна с майсторите консултация.</a:t>
            </a:r>
            <a:endParaRPr lang="bg-BG" dirty="0">
              <a:latin typeface="Comic Sans MS" panose="030F0702030302020204" pitchFamily="66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226" y="2084388"/>
            <a:ext cx="4267200" cy="320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0" y="2447925"/>
            <a:ext cx="3200400" cy="4267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3171825"/>
            <a:ext cx="4267200" cy="320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412007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Click="0" advTm="10000">
        <p15:prstTrans prst="curtains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7791450" cy="801687"/>
          </a:xfrm>
        </p:spPr>
        <p:txBody>
          <a:bodyPr>
            <a:normAutofit/>
          </a:bodyPr>
          <a:lstStyle/>
          <a:p>
            <a:r>
              <a:rPr lang="bg-BG" sz="4000" dirty="0" smtClean="0">
                <a:latin typeface="Comic Sans MS" panose="030F0702030302020204" pitchFamily="66" charset="0"/>
              </a:rPr>
              <a:t>Реконструкция и обновяване</a:t>
            </a:r>
            <a:endParaRPr lang="bg-BG" sz="4000" dirty="0">
              <a:latin typeface="Comic Sans MS" panose="030F0702030302020204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277348" y="1685925"/>
            <a:ext cx="2762251" cy="5048251"/>
          </a:xfrm>
        </p:spPr>
        <p:txBody>
          <a:bodyPr/>
          <a:lstStyle/>
          <a:p>
            <a:r>
              <a:rPr lang="bg-BG" dirty="0" smtClean="0">
                <a:latin typeface="Comic Sans MS" panose="030F0702030302020204" pitchFamily="66" charset="0"/>
              </a:rPr>
              <a:t>Децата от групите участват в ремонтните дейности по свои своеобразен начин, а именно: научават интересни факти за професията на строителя и  оказват съдействие по почистване на двора след ремонта.</a:t>
            </a:r>
            <a:endParaRPr lang="bg-BG" dirty="0"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612" y="991393"/>
            <a:ext cx="3200400" cy="4267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" y="991393"/>
            <a:ext cx="4267200" cy="3200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387" y="2419351"/>
            <a:ext cx="3200400" cy="4267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67065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Click="0" advTm="10000">
        <p15:prstTrans prst="curtains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63" y="834262"/>
            <a:ext cx="2981325" cy="22383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718" y="4514850"/>
            <a:ext cx="2981325" cy="22383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7791450" cy="646111"/>
          </a:xfrm>
        </p:spPr>
        <p:txBody>
          <a:bodyPr>
            <a:normAutofit/>
          </a:bodyPr>
          <a:lstStyle/>
          <a:p>
            <a:r>
              <a:rPr lang="bg-BG" sz="4000" dirty="0" smtClean="0">
                <a:latin typeface="Comic Sans MS" panose="030F0702030302020204" pitchFamily="66" charset="0"/>
              </a:rPr>
              <a:t>Реконструкция и обновяване</a:t>
            </a:r>
            <a:endParaRPr lang="bg-BG" sz="4000" dirty="0">
              <a:latin typeface="Comic Sans MS" panose="030F0702030302020204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24800" y="4276726"/>
            <a:ext cx="4267200" cy="2609850"/>
          </a:xfrm>
        </p:spPr>
        <p:txBody>
          <a:bodyPr>
            <a:normAutofit fontScale="92500" lnSpcReduction="10000"/>
          </a:bodyPr>
          <a:lstStyle/>
          <a:p>
            <a:r>
              <a:rPr lang="bg-BG" dirty="0" smtClean="0">
                <a:latin typeface="Comic Sans MS" panose="030F0702030302020204" pitchFamily="66" charset="0"/>
              </a:rPr>
              <a:t>Ние децата ще спазваме правилата</a:t>
            </a:r>
          </a:p>
          <a:p>
            <a:r>
              <a:rPr lang="bg-BG" dirty="0" smtClean="0">
                <a:latin typeface="Comic Sans MS" panose="030F0702030302020204" pitchFamily="66" charset="0"/>
              </a:rPr>
              <a:t>и слънчевата ни градина </a:t>
            </a:r>
          </a:p>
          <a:p>
            <a:r>
              <a:rPr lang="bg-BG" dirty="0" smtClean="0">
                <a:latin typeface="Comic Sans MS" panose="030F0702030302020204" pitchFamily="66" charset="0"/>
              </a:rPr>
              <a:t>ще бъде винаги красива.</a:t>
            </a:r>
          </a:p>
          <a:p>
            <a:r>
              <a:rPr lang="bg-BG" dirty="0" smtClean="0">
                <a:latin typeface="Comic Sans MS" panose="030F0702030302020204" pitchFamily="66" charset="0"/>
              </a:rPr>
              <a:t>Чакат ни прекрасни и щастливи дни</a:t>
            </a:r>
          </a:p>
          <a:p>
            <a:r>
              <a:rPr lang="bg-BG" dirty="0" smtClean="0">
                <a:latin typeface="Comic Sans MS" panose="030F0702030302020204" pitchFamily="66" charset="0"/>
              </a:rPr>
              <a:t>В този рай на детските мечти.</a:t>
            </a:r>
            <a:endParaRPr lang="bg-BG" dirty="0"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986" y="2905124"/>
            <a:ext cx="2981325" cy="22383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" y="3533773"/>
            <a:ext cx="2981325" cy="22383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545" y="792956"/>
            <a:ext cx="2981325" cy="22383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645" y="1295398"/>
            <a:ext cx="2981325" cy="22383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737" y="1849040"/>
            <a:ext cx="2981325" cy="22383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093495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Click="0" advTm="10000">
        <p15:prstTrans prst="curtains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000"/>
                            </p:stCondLst>
                            <p:childTnLst>
                              <p:par>
                                <p:cTn id="6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1000"/>
                            </p:stCondLst>
                            <p:childTnLst>
                              <p:par>
                                <p:cTn id="8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7791450" cy="801687"/>
          </a:xfrm>
        </p:spPr>
        <p:txBody>
          <a:bodyPr>
            <a:normAutofit/>
          </a:bodyPr>
          <a:lstStyle/>
          <a:p>
            <a:r>
              <a:rPr lang="bg-BG" sz="4000" dirty="0" smtClean="0">
                <a:latin typeface="Comic Sans MS" panose="030F0702030302020204" pitchFamily="66" charset="0"/>
              </a:rPr>
              <a:t>Реконструкция и обновяване</a:t>
            </a:r>
            <a:endParaRPr lang="bg-BG" sz="4000" dirty="0">
              <a:latin typeface="Comic Sans MS" panose="030F0702030302020204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9100" y="1143000"/>
            <a:ext cx="5391149" cy="2390775"/>
          </a:xfrm>
        </p:spPr>
        <p:txBody>
          <a:bodyPr/>
          <a:lstStyle/>
          <a:p>
            <a:r>
              <a:rPr lang="bg-BG" dirty="0" smtClean="0">
                <a:latin typeface="Comic Sans MS" panose="030F0702030302020204" pitchFamily="66" charset="0"/>
              </a:rPr>
              <a:t>Незабравими спомени ще остави в тях срещата със строителите, които правят детската ни градина красива.</a:t>
            </a:r>
          </a:p>
          <a:p>
            <a:r>
              <a:rPr lang="bg-BG" dirty="0" smtClean="0">
                <a:latin typeface="Comic Sans MS" panose="030F0702030302020204" pitchFamily="66" charset="0"/>
              </a:rPr>
              <a:t>Та нали тя е наш втори дом?!</a:t>
            </a:r>
            <a:endParaRPr lang="bg-BG" dirty="0">
              <a:latin typeface="Comic Sans MS" panose="030F0702030302020204" pitchFamily="66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125" y="2767012"/>
            <a:ext cx="4267200" cy="320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625" y="1700212"/>
            <a:ext cx="3200400" cy="4267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14" y="3114675"/>
            <a:ext cx="4629149" cy="3471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03650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Click="0" advTm="10000">
        <p15:prstTrans prst="curtains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10050" y="333375"/>
            <a:ext cx="7981950" cy="582612"/>
          </a:xfrm>
        </p:spPr>
        <p:txBody>
          <a:bodyPr>
            <a:noAutofit/>
          </a:bodyPr>
          <a:lstStyle/>
          <a:p>
            <a:r>
              <a:rPr lang="bg-BG" sz="4000" dirty="0" smtClean="0">
                <a:latin typeface="Comic Sans MS" panose="030F0702030302020204" pitchFamily="66" charset="0"/>
              </a:rPr>
              <a:t>В очакване на новия дом</a:t>
            </a:r>
            <a:endParaRPr lang="bg-BG" sz="4000" dirty="0">
              <a:latin typeface="Comic Sans MS" panose="030F0702030302020204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97644"/>
            <a:ext cx="3695700" cy="2179637"/>
          </a:xfrm>
        </p:spPr>
        <p:txBody>
          <a:bodyPr>
            <a:normAutofit/>
          </a:bodyPr>
          <a:lstStyle/>
          <a:p>
            <a:r>
              <a:rPr lang="bg-BG" dirty="0" smtClean="0">
                <a:latin typeface="Comic Sans MS" panose="030F0702030302020204" pitchFamily="66" charset="0"/>
              </a:rPr>
              <a:t>Чака ни нашата</a:t>
            </a:r>
          </a:p>
          <a:p>
            <a:r>
              <a:rPr lang="bg-BG" dirty="0" smtClean="0">
                <a:latin typeface="Comic Sans MS" panose="030F0702030302020204" pitchFamily="66" charset="0"/>
              </a:rPr>
              <a:t>детска градина.</a:t>
            </a:r>
          </a:p>
          <a:p>
            <a:r>
              <a:rPr lang="bg-BG" dirty="0" smtClean="0">
                <a:latin typeface="Comic Sans MS" panose="030F0702030302020204" pitchFamily="66" charset="0"/>
              </a:rPr>
              <a:t>Ето ни идваме,</a:t>
            </a:r>
          </a:p>
          <a:p>
            <a:r>
              <a:rPr lang="bg-BG" dirty="0" smtClean="0">
                <a:latin typeface="Comic Sans MS" panose="030F0702030302020204" pitchFamily="66" charset="0"/>
              </a:rPr>
              <a:t>цяла дружина!</a:t>
            </a:r>
            <a:endParaRPr lang="bg-BG" dirty="0">
              <a:latin typeface="Comic Sans MS" panose="030F07020303020202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875" y="1551781"/>
            <a:ext cx="5019675" cy="37647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425" y="2694781"/>
            <a:ext cx="5019675" cy="37647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44855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10000">
        <p:checker/>
      </p:transition>
    </mc:Choice>
    <mc:Fallback>
      <p:transition spd="slow" advClick="0" advTm="10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10050" y="333375"/>
            <a:ext cx="7981950" cy="582612"/>
          </a:xfrm>
        </p:spPr>
        <p:txBody>
          <a:bodyPr>
            <a:noAutofit/>
          </a:bodyPr>
          <a:lstStyle/>
          <a:p>
            <a:r>
              <a:rPr lang="ru-RU" sz="4000" dirty="0" smtClean="0">
                <a:latin typeface="Comic Sans MS" panose="030F0702030302020204" pitchFamily="66" charset="0"/>
              </a:rPr>
              <a:t>В очакване на новия дом</a:t>
            </a:r>
            <a:endParaRPr lang="bg-BG" sz="4000" dirty="0">
              <a:latin typeface="Comic Sans MS" panose="030F0702030302020204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29500" y="1316038"/>
            <a:ext cx="3429000" cy="2284412"/>
          </a:xfrm>
        </p:spPr>
        <p:txBody>
          <a:bodyPr>
            <a:normAutofit/>
          </a:bodyPr>
          <a:lstStyle/>
          <a:p>
            <a:r>
              <a:rPr lang="bg-BG" dirty="0" smtClean="0">
                <a:latin typeface="Comic Sans MS" panose="030F0702030302020204" pitchFamily="66" charset="0"/>
              </a:rPr>
              <a:t>С мънички стъпки</a:t>
            </a:r>
          </a:p>
          <a:p>
            <a:r>
              <a:rPr lang="bg-BG" dirty="0" smtClean="0">
                <a:latin typeface="Comic Sans MS" panose="030F0702030302020204" pitchFamily="66" charset="0"/>
              </a:rPr>
              <a:t>ситним в редици.</a:t>
            </a:r>
          </a:p>
          <a:p>
            <a:r>
              <a:rPr lang="bg-BG" dirty="0" smtClean="0">
                <a:latin typeface="Comic Sans MS" panose="030F0702030302020204" pitchFamily="66" charset="0"/>
              </a:rPr>
              <a:t>Утре ще бъдем</a:t>
            </a:r>
          </a:p>
          <a:p>
            <a:r>
              <a:rPr lang="bg-BG" dirty="0" smtClean="0">
                <a:latin typeface="Comic Sans MS" panose="030F0702030302020204" pitchFamily="66" charset="0"/>
              </a:rPr>
              <a:t>и ний ученици.</a:t>
            </a:r>
            <a:endParaRPr lang="bg-BG" dirty="0"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175" y="1316037"/>
            <a:ext cx="4591050" cy="3058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075" y="3600450"/>
            <a:ext cx="4572000" cy="30460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13199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10000">
        <p:checker/>
      </p:transition>
    </mc:Choice>
    <mc:Fallback>
      <p:transition spd="slow" advClick="0" advTm="10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10050" y="333375"/>
            <a:ext cx="7981950" cy="582612"/>
          </a:xfrm>
        </p:spPr>
        <p:txBody>
          <a:bodyPr>
            <a:noAutofit/>
          </a:bodyPr>
          <a:lstStyle/>
          <a:p>
            <a:r>
              <a:rPr lang="ru-RU" sz="4000" dirty="0" smtClean="0">
                <a:latin typeface="Comic Sans MS" panose="030F0702030302020204" pitchFamily="66" charset="0"/>
              </a:rPr>
              <a:t>В очакване на новия дом</a:t>
            </a:r>
            <a:endParaRPr lang="bg-BG" sz="4000" dirty="0">
              <a:latin typeface="Comic Sans MS" panose="030F0702030302020204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992562"/>
            <a:ext cx="3819525" cy="1893887"/>
          </a:xfrm>
        </p:spPr>
        <p:txBody>
          <a:bodyPr>
            <a:normAutofit/>
          </a:bodyPr>
          <a:lstStyle/>
          <a:p>
            <a:r>
              <a:rPr lang="bg-BG" dirty="0" smtClean="0">
                <a:latin typeface="Comic Sans MS" panose="030F0702030302020204" pitchFamily="66" charset="0"/>
              </a:rPr>
              <a:t>Но още е рано,</a:t>
            </a:r>
          </a:p>
          <a:p>
            <a:r>
              <a:rPr lang="bg-BG" dirty="0" smtClean="0">
                <a:latin typeface="Comic Sans MS" panose="030F0702030302020204" pitchFamily="66" charset="0"/>
              </a:rPr>
              <a:t>имаме време,</a:t>
            </a:r>
          </a:p>
          <a:p>
            <a:r>
              <a:rPr lang="bg-BG" dirty="0" smtClean="0">
                <a:latin typeface="Comic Sans MS" panose="030F0702030302020204" pitchFamily="66" charset="0"/>
              </a:rPr>
              <a:t>преди да пораснем</a:t>
            </a:r>
          </a:p>
          <a:p>
            <a:r>
              <a:rPr lang="bg-BG" dirty="0" smtClean="0">
                <a:latin typeface="Comic Sans MS" panose="030F0702030302020204" pitchFamily="66" charset="0"/>
              </a:rPr>
              <a:t>и ние големи.</a:t>
            </a:r>
            <a:endParaRPr lang="bg-BG" dirty="0">
              <a:latin typeface="Comic Sans MS" panose="030F07020303020202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978" y="1891454"/>
            <a:ext cx="4297347" cy="28631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560855"/>
            <a:ext cx="3714750" cy="24749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125" y="3483482"/>
            <a:ext cx="4078487" cy="27172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39822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10000">
        <p:checker/>
      </p:transition>
    </mc:Choice>
    <mc:Fallback>
      <p:transition spd="slow" advClick="0" advTm="10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10050" y="333375"/>
            <a:ext cx="7981950" cy="582612"/>
          </a:xfrm>
        </p:spPr>
        <p:txBody>
          <a:bodyPr>
            <a:noAutofit/>
          </a:bodyPr>
          <a:lstStyle/>
          <a:p>
            <a:r>
              <a:rPr lang="ru-RU" sz="4000" dirty="0" smtClean="0">
                <a:latin typeface="Comic Sans MS" panose="030F0702030302020204" pitchFamily="66" charset="0"/>
              </a:rPr>
              <a:t>В очакване на новия дом</a:t>
            </a:r>
            <a:endParaRPr lang="bg-BG" sz="4000" dirty="0">
              <a:latin typeface="Comic Sans MS" panose="030F0702030302020204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62899" y="4333876"/>
            <a:ext cx="3971925" cy="2171700"/>
          </a:xfrm>
        </p:spPr>
        <p:txBody>
          <a:bodyPr>
            <a:normAutofit/>
          </a:bodyPr>
          <a:lstStyle/>
          <a:p>
            <a:r>
              <a:rPr lang="bg-BG" dirty="0" smtClean="0">
                <a:latin typeface="Comic Sans MS" panose="030F0702030302020204" pitchFamily="66" charset="0"/>
              </a:rPr>
              <a:t>Тук ще намерим</a:t>
            </a:r>
          </a:p>
          <a:p>
            <a:r>
              <a:rPr lang="bg-BG" dirty="0" smtClean="0">
                <a:latin typeface="Comic Sans MS" panose="030F0702030302020204" pitchFamily="66" charset="0"/>
              </a:rPr>
              <a:t>игри и подслон.</a:t>
            </a:r>
          </a:p>
          <a:p>
            <a:r>
              <a:rPr lang="bg-BG" dirty="0" smtClean="0">
                <a:latin typeface="Comic Sans MS" panose="030F0702030302020204" pitchFamily="66" charset="0"/>
              </a:rPr>
              <a:t>Градината детска</a:t>
            </a:r>
          </a:p>
          <a:p>
            <a:r>
              <a:rPr lang="bg-BG" dirty="0" smtClean="0">
                <a:latin typeface="Comic Sans MS" panose="030F0702030302020204" pitchFamily="66" charset="0"/>
              </a:rPr>
              <a:t>е наш втори дом.</a:t>
            </a:r>
            <a:endParaRPr lang="bg-BG" dirty="0"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649" y="1552035"/>
            <a:ext cx="3220701" cy="21457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550" y="1251015"/>
            <a:ext cx="4124325" cy="27478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550" y="3751028"/>
            <a:ext cx="4467225" cy="29762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72525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10000">
        <p:checker/>
      </p:transition>
    </mc:Choice>
    <mc:Fallback>
      <p:transition spd="slow" advClick="0" advTm="10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19600" y="74613"/>
            <a:ext cx="5895976" cy="1201737"/>
          </a:xfrm>
        </p:spPr>
        <p:txBody>
          <a:bodyPr/>
          <a:lstStyle/>
          <a:p>
            <a:r>
              <a:rPr lang="bg-BG" dirty="0" smtClean="0">
                <a:latin typeface="Comic Sans MS" panose="030F0702030302020204" pitchFamily="66" charset="0"/>
              </a:rPr>
              <a:t>Благодарим!</a:t>
            </a:r>
            <a:endParaRPr lang="bg-BG" dirty="0"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925" y="1924050"/>
            <a:ext cx="4267200" cy="3200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276350"/>
            <a:ext cx="4267200" cy="3200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225" y="3419474"/>
            <a:ext cx="5740400" cy="32289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559" y="370849"/>
            <a:ext cx="1772066" cy="25057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2368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14:warp dir="in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289" y="964422"/>
            <a:ext cx="2198860" cy="16491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62239" y="53473"/>
            <a:ext cx="5607050" cy="1201737"/>
          </a:xfrm>
        </p:spPr>
        <p:txBody>
          <a:bodyPr/>
          <a:lstStyle/>
          <a:p>
            <a:r>
              <a:rPr lang="bg-BG" dirty="0" smtClean="0">
                <a:latin typeface="Comic Sans MS" panose="030F0702030302020204" pitchFamily="66" charset="0"/>
              </a:rPr>
              <a:t>Благодарим!</a:t>
            </a:r>
            <a:endParaRPr lang="bg-BG" dirty="0">
              <a:latin typeface="Comic Sans MS" panose="030F0702030302020204" pitchFamily="66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89" y="269367"/>
            <a:ext cx="4175760" cy="33009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672" y="1507203"/>
            <a:ext cx="4528185" cy="37526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695" y="4185770"/>
            <a:ext cx="3488944" cy="26167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757" y="2709814"/>
            <a:ext cx="3263900" cy="24479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616" y="3414417"/>
            <a:ext cx="3927570" cy="26167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89" y="4185770"/>
            <a:ext cx="1772066" cy="25057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2838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14:warp dir="in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500"/>
                            </p:stCondLst>
                            <p:childTnLst>
                              <p:par>
                                <p:cTn id="2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500"/>
                            </p:stCondLst>
                            <p:childTnLst>
                              <p:par>
                                <p:cTn id="2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500"/>
                            </p:stCondLst>
                            <p:childTnLst>
                              <p:par>
                                <p:cTn id="3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875" y="550863"/>
            <a:ext cx="4638675" cy="1068387"/>
          </a:xfrm>
        </p:spPr>
        <p:txBody>
          <a:bodyPr>
            <a:normAutofit/>
          </a:bodyPr>
          <a:lstStyle/>
          <a:p>
            <a:r>
              <a:rPr lang="bg-BG" sz="4400" dirty="0" smtClean="0">
                <a:latin typeface="Comic Sans MS" panose="030F0702030302020204" pitchFamily="66" charset="0"/>
              </a:rPr>
              <a:t>Преди ремонта</a:t>
            </a:r>
            <a:endParaRPr lang="bg-BG" sz="4400" dirty="0">
              <a:latin typeface="Comic Sans MS" panose="030F0702030302020204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3875" y="2152650"/>
            <a:ext cx="4638675" cy="3895724"/>
          </a:xfrm>
        </p:spPr>
        <p:txBody>
          <a:bodyPr/>
          <a:lstStyle/>
          <a:p>
            <a:r>
              <a:rPr lang="bg-BG" dirty="0" smtClean="0">
                <a:latin typeface="Comic Sans MS" panose="030F0702030302020204" pitchFamily="66" charset="0"/>
              </a:rPr>
              <a:t>Детска градина „Слънце“ е открита през 1964 година. </a:t>
            </a:r>
          </a:p>
          <a:p>
            <a:r>
              <a:rPr lang="bg-BG" dirty="0" smtClean="0">
                <a:latin typeface="Comic Sans MS" panose="030F0702030302020204" pitchFamily="66" charset="0"/>
              </a:rPr>
              <a:t>През годините е имало много промени. </a:t>
            </a:r>
          </a:p>
          <a:p>
            <a:r>
              <a:rPr lang="bg-BG" dirty="0" smtClean="0">
                <a:latin typeface="Comic Sans MS" panose="030F0702030302020204" pitchFamily="66" charset="0"/>
              </a:rPr>
              <a:t>Днес детската градина функционира с 12 групи в 5 сгради.</a:t>
            </a:r>
            <a:endParaRPr lang="bg-BG" dirty="0"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550" y="1047749"/>
            <a:ext cx="6667500" cy="50006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25074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:push dir="u"/>
      </p:transition>
    </mc:Choice>
    <mc:Fallback>
      <p:transition spd="slow" advClick="0" advTm="5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933450"/>
          </a:xfrm>
        </p:spPr>
        <p:txBody>
          <a:bodyPr>
            <a:normAutofit/>
          </a:bodyPr>
          <a:lstStyle/>
          <a:p>
            <a:r>
              <a:rPr lang="bg-BG" sz="3200" dirty="0" smtClean="0">
                <a:latin typeface="Comic Sans MS" panose="030F0702030302020204" pitchFamily="66" charset="0"/>
              </a:rPr>
              <a:t>Детска градина „ Слънце“ – слънчев дом на всяко дете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" y="4668838"/>
            <a:ext cx="5638800" cy="2074862"/>
          </a:xfrm>
        </p:spPr>
        <p:txBody>
          <a:bodyPr>
            <a:normAutofit/>
          </a:bodyPr>
          <a:lstStyle/>
          <a:p>
            <a:r>
              <a:rPr lang="bg-BG" dirty="0" smtClean="0">
                <a:latin typeface="Comic Sans MS" panose="030F0702030302020204" pitchFamily="66" charset="0"/>
              </a:rPr>
              <a:t>На карнавала на мечтите:</a:t>
            </a:r>
          </a:p>
          <a:p>
            <a:r>
              <a:rPr lang="bg-BG" dirty="0" smtClean="0">
                <a:latin typeface="Comic Sans MS" panose="030F0702030302020204" pitchFamily="66" charset="0"/>
              </a:rPr>
              <a:t>вълшебство, прелест, красота...</a:t>
            </a:r>
          </a:p>
          <a:p>
            <a:r>
              <a:rPr lang="bg-BG" dirty="0" smtClean="0">
                <a:latin typeface="Comic Sans MS" panose="030F0702030302020204" pitchFamily="66" charset="0"/>
              </a:rPr>
              <a:t>От радост сияят душите,</a:t>
            </a:r>
          </a:p>
          <a:p>
            <a:r>
              <a:rPr lang="bg-BG" dirty="0" smtClean="0">
                <a:latin typeface="Comic Sans MS" panose="030F0702030302020204" pitchFamily="66" charset="0"/>
              </a:rPr>
              <a:t>там всичко блести в светлина.</a:t>
            </a:r>
            <a:endParaRPr lang="bg-BG" dirty="0"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272" y="1357693"/>
            <a:ext cx="4279900" cy="3209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896" y="3762375"/>
            <a:ext cx="3975100" cy="29813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041" y="1042987"/>
            <a:ext cx="4421717" cy="3316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9149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10000">
        <p14:flip dir="r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67000" y="1173163"/>
            <a:ext cx="9144000" cy="1655762"/>
          </a:xfrm>
        </p:spPr>
        <p:txBody>
          <a:bodyPr/>
          <a:lstStyle/>
          <a:p>
            <a:r>
              <a:rPr lang="bg-BG" dirty="0" smtClean="0">
                <a:latin typeface="Comic Sans MS" panose="030F0702030302020204" pitchFamily="66" charset="0"/>
              </a:rPr>
              <a:t>Тук детето се чувства щастливо, разбирано и подкрепяно.</a:t>
            </a:r>
            <a:endParaRPr lang="bg-BG" dirty="0">
              <a:latin typeface="Comic Sans MS" panose="030F0702030302020204" pitchFamily="66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09650"/>
          </a:xfrm>
        </p:spPr>
        <p:txBody>
          <a:bodyPr>
            <a:normAutofit/>
          </a:bodyPr>
          <a:lstStyle/>
          <a:p>
            <a:r>
              <a:rPr lang="bg-BG" sz="3200" dirty="0" smtClean="0">
                <a:latin typeface="Comic Sans MS" panose="030F0702030302020204" pitchFamily="66" charset="0"/>
              </a:rPr>
              <a:t>Детска градина „ Слънце“ – слънчев дом на всяко дете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74" y="1759458"/>
            <a:ext cx="5370576" cy="35821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2003472"/>
            <a:ext cx="4505325" cy="300501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948" y="4301458"/>
            <a:ext cx="3608451" cy="240680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596" y="4626483"/>
            <a:ext cx="3121152" cy="208178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714741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14:prism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000"/>
                            </p:stCondLst>
                            <p:childTnLst>
                              <p:par>
                                <p:cTn id="3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238250"/>
            <a:ext cx="4391025" cy="1895476"/>
          </a:xfrm>
        </p:spPr>
        <p:txBody>
          <a:bodyPr>
            <a:normAutofit/>
          </a:bodyPr>
          <a:lstStyle/>
          <a:p>
            <a:r>
              <a:rPr lang="bg-BG" dirty="0" smtClean="0">
                <a:latin typeface="Comic Sans MS" panose="030F0702030302020204" pitchFamily="66" charset="0"/>
              </a:rPr>
              <a:t>Елате при нас: </a:t>
            </a:r>
          </a:p>
          <a:p>
            <a:r>
              <a:rPr lang="bg-BG" dirty="0" smtClean="0">
                <a:latin typeface="Comic Sans MS" panose="030F0702030302020204" pitchFamily="66" charset="0"/>
              </a:rPr>
              <a:t>Незабравими са игрите, песните и танците в групата.</a:t>
            </a:r>
            <a:endParaRPr lang="bg-BG" dirty="0">
              <a:latin typeface="Comic Sans MS" panose="030F0702030302020204" pitchFamily="66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990600"/>
          </a:xfrm>
        </p:spPr>
        <p:txBody>
          <a:bodyPr>
            <a:normAutofit/>
          </a:bodyPr>
          <a:lstStyle/>
          <a:p>
            <a:r>
              <a:rPr lang="bg-BG" sz="3200" dirty="0" smtClean="0">
                <a:latin typeface="Comic Sans MS" panose="030F0702030302020204" pitchFamily="66" charset="0"/>
              </a:rPr>
              <a:t>Детска градина „ Слънце“ – слънчев дом на всяко дете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5" y="2892932"/>
            <a:ext cx="5314950" cy="35410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850" y="1607925"/>
            <a:ext cx="4743450" cy="31603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41059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14:prism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279" y="4697413"/>
            <a:ext cx="4695825" cy="2160587"/>
          </a:xfrm>
        </p:spPr>
        <p:txBody>
          <a:bodyPr>
            <a:normAutofit fontScale="92500" lnSpcReduction="20000"/>
          </a:bodyPr>
          <a:lstStyle/>
          <a:p>
            <a:r>
              <a:rPr lang="bg-BG" dirty="0" smtClean="0">
                <a:latin typeface="Comic Sans MS" panose="030F0702030302020204" pitchFamily="66" charset="0"/>
              </a:rPr>
              <a:t>Приятелство в детската градина:	</a:t>
            </a:r>
          </a:p>
          <a:p>
            <a:r>
              <a:rPr lang="bg-BG" dirty="0" smtClean="0">
                <a:latin typeface="Comic Sans MS" panose="030F0702030302020204" pitchFamily="66" charset="0"/>
              </a:rPr>
              <a:t>Приятелство мое, какво си?</a:t>
            </a:r>
          </a:p>
          <a:p>
            <a:r>
              <a:rPr lang="bg-BG" dirty="0" smtClean="0">
                <a:latin typeface="Comic Sans MS" panose="030F0702030302020204" pitchFamily="66" charset="0"/>
              </a:rPr>
              <a:t>На двора безгрижна игра?</a:t>
            </a:r>
          </a:p>
          <a:p>
            <a:r>
              <a:rPr lang="bg-BG" dirty="0" smtClean="0">
                <a:latin typeface="Comic Sans MS" panose="030F0702030302020204" pitchFamily="66" charset="0"/>
              </a:rPr>
              <a:t>Общ път под крачетата боси,</a:t>
            </a:r>
          </a:p>
          <a:p>
            <a:r>
              <a:rPr lang="bg-BG" dirty="0" smtClean="0">
                <a:latin typeface="Comic Sans MS" panose="030F0702030302020204" pitchFamily="66" charset="0"/>
              </a:rPr>
              <a:t>в ливадите глъчка събрал?</a:t>
            </a:r>
            <a:endParaRPr lang="bg-BG" dirty="0">
              <a:latin typeface="Comic Sans MS" panose="030F0702030302020204" pitchFamily="66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847725"/>
          </a:xfrm>
        </p:spPr>
        <p:txBody>
          <a:bodyPr>
            <a:normAutofit/>
          </a:bodyPr>
          <a:lstStyle/>
          <a:p>
            <a:r>
              <a:rPr lang="bg-BG" sz="3200" dirty="0" smtClean="0">
                <a:latin typeface="Comic Sans MS" panose="030F0702030302020204" pitchFamily="66" charset="0"/>
              </a:rPr>
              <a:t>Детска градина „ Слънце“ – слънчев дом на всяко дете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447" y="1019175"/>
            <a:ext cx="4301727" cy="57356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79" y="1019175"/>
            <a:ext cx="3581400" cy="26860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881" y="1310479"/>
            <a:ext cx="4196293" cy="31472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5139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14:prism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00"/>
                            </p:stCondLst>
                            <p:childTnLst>
                              <p:par>
                                <p:cTn id="4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000"/>
                            </p:stCondLst>
                            <p:childTnLst>
                              <p:par>
                                <p:cTn id="4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9574" y="2754312"/>
            <a:ext cx="11610976" cy="2903537"/>
          </a:xfrm>
        </p:spPr>
        <p:txBody>
          <a:bodyPr>
            <a:normAutofit/>
          </a:bodyPr>
          <a:lstStyle/>
          <a:p>
            <a:pPr algn="r"/>
            <a:r>
              <a:rPr lang="bg-BG" dirty="0" smtClean="0">
                <a:latin typeface="Comic Sans MS" panose="030F0702030302020204" pitchFamily="66" charset="0"/>
              </a:rPr>
              <a:t>Ние сме: здрави, бързи, смели </a:t>
            </a:r>
          </a:p>
          <a:p>
            <a:pPr algn="l"/>
            <a:endParaRPr lang="bg-BG" dirty="0" smtClean="0">
              <a:latin typeface="Comic Sans MS" panose="030F0702030302020204" pitchFamily="66" charset="0"/>
            </a:endParaRPr>
          </a:p>
          <a:p>
            <a:pPr algn="l"/>
            <a:endParaRPr lang="bg-BG" dirty="0" smtClean="0">
              <a:latin typeface="Comic Sans MS" panose="030F0702030302020204" pitchFamily="66" charset="0"/>
            </a:endParaRPr>
          </a:p>
          <a:p>
            <a:pPr algn="l"/>
            <a:endParaRPr lang="bg-BG" dirty="0">
              <a:latin typeface="Comic Sans MS" panose="030F0702030302020204" pitchFamily="66" charset="0"/>
            </a:endParaRPr>
          </a:p>
          <a:p>
            <a:pPr algn="l"/>
            <a:r>
              <a:rPr lang="bg-BG" dirty="0" smtClean="0">
                <a:latin typeface="Comic Sans MS" panose="030F0702030302020204" pitchFamily="66" charset="0"/>
              </a:rPr>
              <a:t>растем и се учим здрави, бързи и смели.</a:t>
            </a:r>
            <a:endParaRPr lang="bg-BG" dirty="0">
              <a:latin typeface="Comic Sans MS" panose="030F0702030302020204" pitchFamily="66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876300"/>
          </a:xfrm>
        </p:spPr>
        <p:txBody>
          <a:bodyPr>
            <a:normAutofit/>
          </a:bodyPr>
          <a:lstStyle/>
          <a:p>
            <a:r>
              <a:rPr lang="bg-BG" sz="3200" dirty="0" smtClean="0">
                <a:latin typeface="Comic Sans MS" panose="030F0702030302020204" pitchFamily="66" charset="0"/>
              </a:rPr>
              <a:t>Детска градина „ Слънце“ – слънчев дом на всяко дете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945" y="3505200"/>
            <a:ext cx="4807605" cy="3203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4" y="1283461"/>
            <a:ext cx="4415313" cy="2941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5265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14:prism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1087438"/>
            <a:ext cx="9144000" cy="1655762"/>
          </a:xfrm>
        </p:spPr>
        <p:txBody>
          <a:bodyPr/>
          <a:lstStyle/>
          <a:p>
            <a:r>
              <a:rPr lang="bg-BG" dirty="0" smtClean="0">
                <a:latin typeface="Comic Sans MS" panose="030F0702030302020204" pitchFamily="66" charset="0"/>
              </a:rPr>
              <a:t>Учим: букви, цифри и книжки.</a:t>
            </a:r>
            <a:endParaRPr lang="bg-BG" dirty="0">
              <a:latin typeface="Comic Sans MS" panose="030F0702030302020204" pitchFamily="66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-76200" y="1"/>
            <a:ext cx="12268200" cy="895350"/>
          </a:xfrm>
        </p:spPr>
        <p:txBody>
          <a:bodyPr>
            <a:normAutofit/>
          </a:bodyPr>
          <a:lstStyle/>
          <a:p>
            <a:r>
              <a:rPr lang="bg-BG" sz="3200" dirty="0" smtClean="0">
                <a:latin typeface="Comic Sans MS" panose="030F0702030302020204" pitchFamily="66" charset="0"/>
              </a:rPr>
              <a:t>Детска градина „ Слънце“ – слънчев дом на всяко дете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808" y="2540508"/>
            <a:ext cx="4292934" cy="28601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677" y="3829050"/>
            <a:ext cx="4135673" cy="27553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49" y="1692783"/>
            <a:ext cx="3935523" cy="26220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6740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14:prism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6373813"/>
            <a:ext cx="9144000" cy="788987"/>
          </a:xfrm>
        </p:spPr>
        <p:txBody>
          <a:bodyPr/>
          <a:lstStyle/>
          <a:p>
            <a:r>
              <a:rPr lang="bg-BG" dirty="0" smtClean="0">
                <a:latin typeface="Comic Sans MS" panose="030F0702030302020204" pitchFamily="66" charset="0"/>
              </a:rPr>
              <a:t>Весело играем, чудни приказчици знаем </a:t>
            </a:r>
            <a:endParaRPr lang="bg-BG" dirty="0">
              <a:latin typeface="Comic Sans MS" panose="030F0702030302020204" pitchFamily="66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790575"/>
          </a:xfrm>
        </p:spPr>
        <p:txBody>
          <a:bodyPr>
            <a:normAutofit/>
          </a:bodyPr>
          <a:lstStyle/>
          <a:p>
            <a:r>
              <a:rPr lang="bg-BG" sz="3200" dirty="0" smtClean="0">
                <a:latin typeface="Comic Sans MS" panose="030F0702030302020204" pitchFamily="66" charset="0"/>
              </a:rPr>
              <a:t>Детска градина „ Слънце“ – слънчев дом на всяко дете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218" y="1076326"/>
            <a:ext cx="3809999" cy="28574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101" y="3144838"/>
            <a:ext cx="4076700" cy="30575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51" y="790575"/>
            <a:ext cx="4182533" cy="23526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350" y="3057525"/>
            <a:ext cx="4305300" cy="32289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900" y="938212"/>
            <a:ext cx="3771900" cy="28289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1619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10">
        <p14:prism/>
      </p:transition>
    </mc:Choice>
    <mc:Fallback>
      <p:transition spd="slow" advClick="0" advTm="100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5973763"/>
            <a:ext cx="9144000" cy="788987"/>
          </a:xfrm>
        </p:spPr>
        <p:txBody>
          <a:bodyPr>
            <a:normAutofit fontScale="92500" lnSpcReduction="10000"/>
          </a:bodyPr>
          <a:lstStyle/>
          <a:p>
            <a:r>
              <a:rPr lang="bg-BG" dirty="0" smtClean="0">
                <a:latin typeface="Comic Sans MS" panose="030F0702030302020204" pitchFamily="66" charset="0"/>
              </a:rPr>
              <a:t>Есента посрещаме в новия дом:</a:t>
            </a:r>
          </a:p>
          <a:p>
            <a:r>
              <a:rPr lang="bg-BG" dirty="0" smtClean="0">
                <a:latin typeface="Comic Sans MS" panose="030F0702030302020204" pitchFamily="66" charset="0"/>
              </a:rPr>
              <a:t>Жълто, оранжево, кафяво.</a:t>
            </a:r>
            <a:endParaRPr lang="bg-BG" dirty="0">
              <a:latin typeface="Comic Sans MS" panose="030F0702030302020204" pitchFamily="66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790575"/>
          </a:xfrm>
        </p:spPr>
        <p:txBody>
          <a:bodyPr>
            <a:normAutofit/>
          </a:bodyPr>
          <a:lstStyle/>
          <a:p>
            <a:r>
              <a:rPr lang="bg-BG" sz="3200" dirty="0" smtClean="0">
                <a:latin typeface="Comic Sans MS" panose="030F0702030302020204" pitchFamily="66" charset="0"/>
              </a:rPr>
              <a:t>Детска градина „ Слънце“ – слънчев дом на всяко дете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949" y="1367265"/>
            <a:ext cx="5495926" cy="36616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835533"/>
            <a:ext cx="5343525" cy="35601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02">
            <a:off x="2930992" y="1783863"/>
            <a:ext cx="6227891" cy="41493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676711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 advTm="10000">
        <p15:prstTrans prst="origami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026" y="3743325"/>
            <a:ext cx="4476750" cy="2933700"/>
          </a:xfrm>
        </p:spPr>
        <p:txBody>
          <a:bodyPr>
            <a:normAutofit/>
          </a:bodyPr>
          <a:lstStyle/>
          <a:p>
            <a:r>
              <a:rPr lang="bg-BG" sz="3200" dirty="0" smtClean="0">
                <a:latin typeface="Comic Sans MS" panose="030F0702030302020204" pitchFamily="66" charset="0"/>
              </a:rPr>
              <a:t>„ Тук в тази сграда ний живяхме</a:t>
            </a:r>
            <a:r>
              <a:rPr lang="en-US" sz="3200" dirty="0" smtClean="0">
                <a:latin typeface="Comic Sans MS" panose="030F0702030302020204" pitchFamily="66" charset="0"/>
              </a:rPr>
              <a:t>.</a:t>
            </a:r>
            <a:r>
              <a:rPr lang="bg-BG" sz="3200" dirty="0" smtClean="0">
                <a:latin typeface="Comic Sans MS" panose="030F0702030302020204" pitchFamily="66" charset="0"/>
              </a:rPr>
              <a:t/>
            </a:r>
            <a:br>
              <a:rPr lang="bg-BG" sz="3200" dirty="0" smtClean="0">
                <a:latin typeface="Comic Sans MS" panose="030F0702030302020204" pitchFamily="66" charset="0"/>
              </a:rPr>
            </a:br>
            <a:r>
              <a:rPr lang="bg-BG" sz="3200" dirty="0" smtClean="0">
                <a:latin typeface="Comic Sans MS" panose="030F0702030302020204" pitchFamily="66" charset="0"/>
              </a:rPr>
              <a:t>Играхме, учихме и пяхме</a:t>
            </a:r>
            <a:r>
              <a:rPr lang="en-US" sz="3200" dirty="0" smtClean="0">
                <a:latin typeface="Comic Sans MS" panose="030F0702030302020204" pitchFamily="66" charset="0"/>
              </a:rPr>
              <a:t>.</a:t>
            </a:r>
            <a:r>
              <a:rPr lang="bg-BG" sz="3200" dirty="0" smtClean="0">
                <a:latin typeface="Comic Sans MS" panose="030F0702030302020204" pitchFamily="66" charset="0"/>
              </a:rPr>
              <a:t/>
            </a:r>
            <a:br>
              <a:rPr lang="bg-BG" sz="3200" dirty="0" smtClean="0">
                <a:latin typeface="Comic Sans MS" panose="030F0702030302020204" pitchFamily="66" charset="0"/>
              </a:rPr>
            </a:br>
            <a:r>
              <a:rPr lang="bg-BG" sz="3200" dirty="0" smtClean="0">
                <a:latin typeface="Comic Sans MS" panose="030F0702030302020204" pitchFamily="66" charset="0"/>
              </a:rPr>
              <a:t>И за по – добър уют тайно си мечтахме.</a:t>
            </a:r>
            <a:endParaRPr lang="bg-BG" sz="3200" dirty="0">
              <a:latin typeface="Comic Sans MS" panose="030F0702030302020204" pitchFamily="66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976" y="2438400"/>
            <a:ext cx="3200400" cy="4267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228600"/>
            <a:ext cx="4267200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6" y="276225"/>
            <a:ext cx="4267200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175" y="838200"/>
            <a:ext cx="4267200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776" y="3476625"/>
            <a:ext cx="4267200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41025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6000">
        <p:randomBar dir="vert"/>
      </p:transition>
    </mc:Choice>
    <mc:Fallback>
      <p:transition spd="slow" advClick="0" advTm="6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0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14675" y="103188"/>
            <a:ext cx="5600700" cy="1011237"/>
          </a:xfrm>
        </p:spPr>
        <p:txBody>
          <a:bodyPr>
            <a:normAutofit/>
          </a:bodyPr>
          <a:lstStyle/>
          <a:p>
            <a:r>
              <a:rPr lang="bg-BG" sz="4400" dirty="0" smtClean="0">
                <a:latin typeface="Comic Sans MS" panose="030F0702030302020204" pitchFamily="66" charset="0"/>
              </a:rPr>
              <a:t>Промяната</a:t>
            </a:r>
            <a:endParaRPr lang="bg-BG" sz="4400" dirty="0">
              <a:latin typeface="Comic Sans MS" panose="030F0702030302020204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775" y="1316038"/>
            <a:ext cx="9144000" cy="1046162"/>
          </a:xfrm>
        </p:spPr>
        <p:txBody>
          <a:bodyPr/>
          <a:lstStyle/>
          <a:p>
            <a:r>
              <a:rPr lang="bg-BG" dirty="0" smtClean="0">
                <a:latin typeface="Comic Sans MS" panose="030F0702030302020204" pitchFamily="66" charset="0"/>
              </a:rPr>
              <a:t>За да стане мечтата ни реалност ни помогнаха </a:t>
            </a:r>
            <a:endParaRPr lang="en-US" dirty="0" smtClean="0">
              <a:latin typeface="Comic Sans MS" panose="030F0702030302020204" pitchFamily="66" charset="0"/>
            </a:endParaRPr>
          </a:p>
          <a:p>
            <a:r>
              <a:rPr lang="bg-BG" dirty="0" smtClean="0">
                <a:latin typeface="Comic Sans MS" panose="030F0702030302020204" pitchFamily="66" charset="0"/>
              </a:rPr>
              <a:t>Община Кюстендил и фирма „ Булплан Инвест”  ООД. </a:t>
            </a:r>
            <a:endParaRPr lang="bg-BG" dirty="0"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867" y="2362200"/>
            <a:ext cx="3200400" cy="42672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63" y="2362200"/>
            <a:ext cx="3200400" cy="42672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203" y="3429000"/>
            <a:ext cx="4267200" cy="32004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679" y="381158"/>
            <a:ext cx="1852346" cy="2619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037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10000">
        <p:pull/>
      </p:transition>
    </mc:Choice>
    <mc:Fallback>
      <p:transition spd="slow" advClick="0" advTm="10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3500" y="715963"/>
            <a:ext cx="7143750" cy="1655762"/>
          </a:xfrm>
        </p:spPr>
        <p:txBody>
          <a:bodyPr/>
          <a:lstStyle/>
          <a:p>
            <a:r>
              <a:rPr lang="bg-BG" dirty="0" smtClean="0">
                <a:latin typeface="Comic Sans MS" panose="030F0702030302020204" pitchFamily="66" charset="0"/>
              </a:rPr>
              <a:t>През лятото на 2017 г. се извърши основен ремонт на сградата на ДГ " Слънце", намираща се на ул. " Цар Симеон".</a:t>
            </a:r>
            <a:endParaRPr lang="bg-BG" dirty="0"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337" y="2371725"/>
            <a:ext cx="3200400" cy="4267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3438525"/>
            <a:ext cx="4267200" cy="3200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275" y="2371725"/>
            <a:ext cx="3200400" cy="4267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583" y="715963"/>
            <a:ext cx="2423783" cy="26616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3020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10000">
        <p:pull/>
      </p:transition>
    </mc:Choice>
    <mc:Fallback>
      <p:transition spd="slow" advClick="0" advTm="10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7791450" cy="801687"/>
          </a:xfrm>
        </p:spPr>
        <p:txBody>
          <a:bodyPr>
            <a:normAutofit/>
          </a:bodyPr>
          <a:lstStyle/>
          <a:p>
            <a:r>
              <a:rPr lang="bg-BG" sz="4000" dirty="0" smtClean="0">
                <a:latin typeface="Comic Sans MS" panose="030F0702030302020204" pitchFamily="66" charset="0"/>
              </a:rPr>
              <a:t>Реконструкция и обновяване</a:t>
            </a:r>
            <a:endParaRPr lang="bg-BG" sz="4000" dirty="0">
              <a:latin typeface="Comic Sans MS" panose="030F0702030302020204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9101" y="1143000"/>
            <a:ext cx="3829050" cy="1647825"/>
          </a:xfrm>
        </p:spPr>
        <p:txBody>
          <a:bodyPr/>
          <a:lstStyle/>
          <a:p>
            <a:r>
              <a:rPr lang="bg-BG" dirty="0" smtClean="0">
                <a:latin typeface="Comic Sans MS" panose="030F0702030302020204" pitchFamily="66" charset="0"/>
              </a:rPr>
              <a:t>Участници – строители, родители, деца и персонал</a:t>
            </a:r>
            <a:endParaRPr lang="bg-BG" dirty="0"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1" y="2855913"/>
            <a:ext cx="4267200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151" y="1295400"/>
            <a:ext cx="3200400" cy="426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100" y="3429000"/>
            <a:ext cx="4267200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09058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Click="0" advTm="10000">
        <p15:prstTrans prst="curtains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7791450" cy="801687"/>
          </a:xfrm>
        </p:spPr>
        <p:txBody>
          <a:bodyPr>
            <a:normAutofit/>
          </a:bodyPr>
          <a:lstStyle/>
          <a:p>
            <a:r>
              <a:rPr lang="bg-BG" sz="4000" dirty="0" smtClean="0">
                <a:latin typeface="Comic Sans MS" panose="030F0702030302020204" pitchFamily="66" charset="0"/>
              </a:rPr>
              <a:t>Реконструкция и обновяване</a:t>
            </a:r>
            <a:endParaRPr lang="bg-BG" sz="4000" dirty="0">
              <a:latin typeface="Comic Sans MS" panose="030F0702030302020204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9100" y="1143000"/>
            <a:ext cx="4229099" cy="1647825"/>
          </a:xfrm>
        </p:spPr>
        <p:txBody>
          <a:bodyPr>
            <a:normAutofit lnSpcReduction="10000"/>
          </a:bodyPr>
          <a:lstStyle/>
          <a:p>
            <a:r>
              <a:rPr lang="bg-BG" dirty="0" smtClean="0">
                <a:latin typeface="Comic Sans MS" panose="030F0702030302020204" pitchFamily="66" charset="0"/>
              </a:rPr>
              <a:t>Майстори строители</a:t>
            </a:r>
          </a:p>
          <a:p>
            <a:r>
              <a:rPr lang="bg-BG" dirty="0" smtClean="0">
                <a:latin typeface="Comic Sans MS" panose="030F0702030302020204" pitchFamily="66" charset="0"/>
              </a:rPr>
              <a:t>трудиха се без умора</a:t>
            </a:r>
          </a:p>
          <a:p>
            <a:r>
              <a:rPr lang="bg-BG" dirty="0" smtClean="0">
                <a:latin typeface="Comic Sans MS" panose="030F0702030302020204" pitchFamily="66" charset="0"/>
              </a:rPr>
              <a:t>за да грейне градината ни нова.</a:t>
            </a:r>
            <a:endParaRPr lang="bg-BG" dirty="0"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425" y="2409825"/>
            <a:ext cx="3200400" cy="426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725" y="1704975"/>
            <a:ext cx="4267200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2790825"/>
            <a:ext cx="4267200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36675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10000">
        <p:cover/>
      </p:transition>
    </mc:Choice>
    <mc:Fallback>
      <p:transition spd="slow" advClick="0" advTm="10000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7791450" cy="801687"/>
          </a:xfrm>
        </p:spPr>
        <p:txBody>
          <a:bodyPr>
            <a:normAutofit/>
          </a:bodyPr>
          <a:lstStyle/>
          <a:p>
            <a:r>
              <a:rPr lang="bg-BG" sz="4000" dirty="0" smtClean="0">
                <a:latin typeface="Comic Sans MS" panose="030F0702030302020204" pitchFamily="66" charset="0"/>
              </a:rPr>
              <a:t>Реконструкция и обновяване</a:t>
            </a:r>
            <a:endParaRPr lang="bg-BG" sz="4000" dirty="0">
              <a:latin typeface="Comic Sans MS" panose="030F0702030302020204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429125"/>
            <a:ext cx="4972049" cy="2343150"/>
          </a:xfrm>
        </p:spPr>
        <p:txBody>
          <a:bodyPr>
            <a:normAutofit/>
          </a:bodyPr>
          <a:lstStyle/>
          <a:p>
            <a:r>
              <a:rPr lang="bg-BG" dirty="0" smtClean="0">
                <a:latin typeface="Comic Sans MS" panose="030F0702030302020204" pitchFamily="66" charset="0"/>
              </a:rPr>
              <a:t>Те работиха с мерак, няма как</a:t>
            </a:r>
          </a:p>
          <a:p>
            <a:r>
              <a:rPr lang="bg-BG" dirty="0" smtClean="0">
                <a:latin typeface="Comic Sans MS" panose="030F0702030302020204" pitchFamily="66" charset="0"/>
              </a:rPr>
              <a:t>затова са всепризнати</a:t>
            </a:r>
          </a:p>
          <a:p>
            <a:r>
              <a:rPr lang="bg-BG" dirty="0" smtClean="0">
                <a:latin typeface="Comic Sans MS" panose="030F0702030302020204" pitchFamily="66" charset="0"/>
              </a:rPr>
              <a:t>майстори в своите занаяти</a:t>
            </a:r>
          </a:p>
          <a:p>
            <a:r>
              <a:rPr lang="bg-BG" dirty="0" smtClean="0">
                <a:latin typeface="Comic Sans MS" panose="030F0702030302020204" pitchFamily="66" charset="0"/>
              </a:rPr>
              <a:t>и от всички предпочитани</a:t>
            </a:r>
          </a:p>
          <a:p>
            <a:r>
              <a:rPr lang="bg-BG" dirty="0" smtClean="0">
                <a:latin typeface="Comic Sans MS" panose="030F0702030302020204" pitchFamily="66" charset="0"/>
              </a:rPr>
              <a:t>уважавани и почитани.</a:t>
            </a:r>
            <a:endParaRPr lang="bg-BG" dirty="0">
              <a:latin typeface="Comic Sans MS" panose="030F0702030302020204" pitchFamily="66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850" y="1000918"/>
            <a:ext cx="6096000" cy="3228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775" y="1905000"/>
            <a:ext cx="6096000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91306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Click="0" advTm="10000">
        <p15:prstTrans prst="curtains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476" y="4519607"/>
            <a:ext cx="2981325" cy="22383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165" y="3776661"/>
            <a:ext cx="2238375" cy="29813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7791450" cy="801687"/>
          </a:xfrm>
        </p:spPr>
        <p:txBody>
          <a:bodyPr>
            <a:normAutofit/>
          </a:bodyPr>
          <a:lstStyle/>
          <a:p>
            <a:r>
              <a:rPr lang="bg-BG" sz="4000" dirty="0" smtClean="0">
                <a:latin typeface="Comic Sans MS" panose="030F0702030302020204" pitchFamily="66" charset="0"/>
              </a:rPr>
              <a:t>Реконструкция и обновяване</a:t>
            </a:r>
            <a:endParaRPr lang="bg-BG" sz="4000" dirty="0">
              <a:latin typeface="Comic Sans MS" panose="030F0702030302020204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498681" y="1152524"/>
            <a:ext cx="3693319" cy="2800351"/>
          </a:xfrm>
        </p:spPr>
        <p:txBody>
          <a:bodyPr>
            <a:normAutofit/>
          </a:bodyPr>
          <a:lstStyle/>
          <a:p>
            <a:r>
              <a:rPr lang="bg-BG" dirty="0" smtClean="0">
                <a:latin typeface="Comic Sans MS" panose="030F0702030302020204" pitchFamily="66" charset="0"/>
              </a:rPr>
              <a:t>Помогнаха и нашите родители</a:t>
            </a:r>
          </a:p>
          <a:p>
            <a:r>
              <a:rPr lang="bg-BG" dirty="0" smtClean="0">
                <a:latin typeface="Comic Sans MS" panose="030F0702030302020204" pitchFamily="66" charset="0"/>
              </a:rPr>
              <a:t>И заедно с любимите строители</a:t>
            </a:r>
          </a:p>
          <a:p>
            <a:r>
              <a:rPr lang="bg-BG" dirty="0" smtClean="0">
                <a:latin typeface="Comic Sans MS" panose="030F0702030302020204" pitchFamily="66" charset="0"/>
              </a:rPr>
              <a:t>Трудиха се от зори</a:t>
            </a:r>
          </a:p>
          <a:p>
            <a:r>
              <a:rPr lang="bg-BG" dirty="0" smtClean="0">
                <a:latin typeface="Comic Sans MS" panose="030F0702030302020204" pitchFamily="66" charset="0"/>
              </a:rPr>
              <a:t>За децата ни добри.</a:t>
            </a:r>
            <a:endParaRPr lang="bg-BG" dirty="0">
              <a:latin typeface="Comic Sans MS" panose="030F07020303020202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930" y="3776660"/>
            <a:ext cx="2238375" cy="29813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18" y="3776660"/>
            <a:ext cx="2238375" cy="29813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898" y="1228725"/>
            <a:ext cx="2981325" cy="22383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247" y="3739747"/>
            <a:ext cx="2238375" cy="29813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262" y="1662112"/>
            <a:ext cx="2238375" cy="29813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87" y="971550"/>
            <a:ext cx="2238375" cy="29813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563" y="3776660"/>
            <a:ext cx="2238375" cy="29813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26844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Click="0" advTm="10000">
        <p15:prstTrans prst="curtains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000"/>
                            </p:stCondLst>
                            <p:childTnLst>
                              <p:par>
                                <p:cTn id="6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1000"/>
                            </p:stCondLst>
                            <p:childTnLst>
                              <p:par>
                                <p:cTn id="8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000"/>
                            </p:stCondLst>
                            <p:childTnLst>
                              <p:par>
                                <p:cTn id="8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</TotalTime>
  <Words>555</Words>
  <Application>Microsoft Office PowerPoint</Application>
  <PresentationFormat>Widescreen</PresentationFormat>
  <Paragraphs>96</Paragraphs>
  <Slides>27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Comic Sans MS</vt:lpstr>
      <vt:lpstr>Office Theme</vt:lpstr>
      <vt:lpstr>Детска градина „Слънце“</vt:lpstr>
      <vt:lpstr>Преди ремонта</vt:lpstr>
      <vt:lpstr>„ Тук в тази сграда ний живяхме. Играхме, учихме и пяхме. И за по – добър уют тайно си мечтахме.</vt:lpstr>
      <vt:lpstr>Промяната</vt:lpstr>
      <vt:lpstr>PowerPoint Presentation</vt:lpstr>
      <vt:lpstr>Реконструкция и обновяване</vt:lpstr>
      <vt:lpstr>Реконструкция и обновяване</vt:lpstr>
      <vt:lpstr>Реконструкция и обновяване</vt:lpstr>
      <vt:lpstr>Реконструкция и обновяване</vt:lpstr>
      <vt:lpstr>Реконструкция и обновяване</vt:lpstr>
      <vt:lpstr>Реконструкция и обновяване</vt:lpstr>
      <vt:lpstr>Реконструкция и обновяване</vt:lpstr>
      <vt:lpstr>Реконструкция и обновяване</vt:lpstr>
      <vt:lpstr>В очакване на новия дом</vt:lpstr>
      <vt:lpstr>В очакване на новия дом</vt:lpstr>
      <vt:lpstr>В очакване на новия дом</vt:lpstr>
      <vt:lpstr>В очакване на новия дом</vt:lpstr>
      <vt:lpstr>Благодарим!</vt:lpstr>
      <vt:lpstr>Благодарим!</vt:lpstr>
      <vt:lpstr>Детска градина „ Слънце“ – слънчев дом на всяко дете</vt:lpstr>
      <vt:lpstr>Детска градина „ Слънце“ – слънчев дом на всяко дете</vt:lpstr>
      <vt:lpstr>Детска градина „ Слънце“ – слънчев дом на всяко дете</vt:lpstr>
      <vt:lpstr>Детска градина „ Слънце“ – слънчев дом на всяко дете</vt:lpstr>
      <vt:lpstr>Детска градина „ Слънце“ – слънчев дом на всяко дете</vt:lpstr>
      <vt:lpstr>Детска градина „ Слънце“ – слънчев дом на всяко дете</vt:lpstr>
      <vt:lpstr>Детска градина „ Слънце“ – слънчев дом на всяко дете</vt:lpstr>
      <vt:lpstr>Детска градина „ Слънце“ – слънчев дом на всяко дете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Детска градина „Слънце“</dc:title>
  <dc:creator>KS</dc:creator>
  <cp:lastModifiedBy>KS</cp:lastModifiedBy>
  <cp:revision>45</cp:revision>
  <dcterms:created xsi:type="dcterms:W3CDTF">2017-10-27T06:23:04Z</dcterms:created>
  <dcterms:modified xsi:type="dcterms:W3CDTF">2017-10-28T12:06:35Z</dcterms:modified>
</cp:coreProperties>
</file>