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79" r:id="rId4"/>
    <p:sldId id="278" r:id="rId5"/>
    <p:sldId id="268" r:id="rId6"/>
    <p:sldId id="269" r:id="rId7"/>
    <p:sldId id="267" r:id="rId8"/>
    <p:sldId id="270" r:id="rId9"/>
    <p:sldId id="271" r:id="rId10"/>
    <p:sldId id="272" r:id="rId11"/>
    <p:sldId id="275" r:id="rId12"/>
    <p:sldId id="274" r:id="rId13"/>
    <p:sldId id="273" r:id="rId14"/>
    <p:sldId id="276" r:id="rId15"/>
    <p:sldId id="277" r:id="rId16"/>
    <p:sldId id="280" r:id="rId17"/>
    <p:sldId id="281" r:id="rId18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6501" autoAdjust="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D8DAC20-7CD8-4689-8AD9-EB7EAE7FC22D}" type="datetime1">
              <a:rPr lang="bg-BG" smtClean="0"/>
              <a:pPr algn="r" rtl="0"/>
              <a:t>14.11.2019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bg-BG" smtClean="0"/>
              <a:pPr algn="r"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A8D3709-3E1A-41F6-95F0-D51F6E3D3325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bg-BG" smtClean="0"/>
              <a:pPr algn="r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bg-BG" smtClean="0"/>
              <a:pPr algn="r"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4E4FC59-1838-430C-AB2C-BA160564E30C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rtl="0"/>
            <a:endParaRPr lang="bg-BG" dirty="0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rtl="0"/>
            <a:fld id="{8FDBFFB2-86D9-4B8F-A59A-553A60B94BBE}" type="slidenum">
              <a:rPr lang="bg-BG" smtClean="0"/>
              <a:pPr rtl="0"/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BF9B-07B5-4D21-B426-A1838541B48D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9D0-3C46-44EA-8E60-DDC365E753F6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7822D2-7A1F-47F5-A593-58AF98E5C5D8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4EFD8FB-15E4-4B60-8019-ECD9EC841BD6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rtl="0"/>
            <a:endParaRPr lang="bg-BG" dirty="0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rtl="0"/>
            <a:fld id="{8FDBFFB2-86D9-4B8F-A59A-553A60B94BBE}" type="slidenum">
              <a:rPr lang="bg-BG" smtClean="0"/>
              <a:pPr rtl="0"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EDF-005F-4B71-952A-9A0434AC161A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45FA-C09F-491C-975E-3855C17D3701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39550D-EF5E-429D-AACC-CDBFFE445369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D8FB-15E4-4B60-8019-ECD9EC841BD6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bg-BG" smtClean="0"/>
              <a:pPr rtl="0"/>
              <a:t>‹#›</a:t>
            </a:fld>
            <a:endParaRPr lang="bg-BG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158C8C-9BCF-44A0-89CE-F130F3014817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E3D23A-639E-4835-B15A-4803BCCC565A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EFD8FB-15E4-4B60-8019-ECD9EC841BD6}" type="datetime1">
              <a:rPr lang="bg-BG" smtClean="0"/>
              <a:pPr/>
              <a:t>14.11.2019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8FDBFFB2-86D9-4B8F-A59A-553A60B94BBE}" type="slidenum">
              <a:rPr lang="bg-BG" smtClean="0"/>
              <a:pPr rtl="0"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09982" y="1219199"/>
            <a:ext cx="10482018" cy="156298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bg-BG" sz="3200" dirty="0" smtClean="0"/>
              <a:t>Заедно за всяко </a:t>
            </a:r>
            <a:r>
              <a:rPr lang="bg-BG" sz="3200" dirty="0" smtClean="0"/>
              <a:t>дете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i="1" dirty="0" smtClean="0"/>
              <a:t>Създаване на </a:t>
            </a:r>
            <a:r>
              <a:rPr lang="bg-BG" sz="3200" i="1" dirty="0"/>
              <a:t>р</a:t>
            </a:r>
            <a:r>
              <a:rPr lang="bg-BG" sz="3200" i="1" dirty="0" smtClean="0"/>
              <a:t>авен </a:t>
            </a:r>
            <a:r>
              <a:rPr lang="bg-BG" sz="3200" i="1" dirty="0" smtClean="0"/>
              <a:t>достъп до предучилищно образование</a:t>
            </a:r>
            <a:endParaRPr lang="bg-BG" sz="3200" i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664750" y="5476973"/>
            <a:ext cx="5097698" cy="697582"/>
          </a:xfrm>
        </p:spPr>
        <p:txBody>
          <a:bodyPr rtlCol="0"/>
          <a:lstStyle/>
          <a:p>
            <a:pPr rtl="0"/>
            <a:r>
              <a:rPr lang="bg-BG" dirty="0" smtClean="0"/>
              <a:t>             </a:t>
            </a:r>
            <a:r>
              <a:rPr lang="bg-BG" sz="2000" i="1" dirty="0" smtClean="0"/>
              <a:t>ДГ „Слънце“ град Кюстендил</a:t>
            </a:r>
            <a:endParaRPr lang="bg-BG" sz="2000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01" y="3055757"/>
            <a:ext cx="2216921" cy="21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24024"/>
            <a:ext cx="5212494" cy="1158021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</a:t>
            </a:r>
            <a:r>
              <a:rPr lang="ru-RU" sz="3200" dirty="0" smtClean="0"/>
              <a:t>а картинг</a:t>
            </a:r>
            <a:endParaRPr lang="bg-BG" sz="3200" dirty="0"/>
          </a:p>
        </p:txBody>
      </p:sp>
      <p:pic>
        <p:nvPicPr>
          <p:cNvPr id="4098" name="Picture 2" descr="http://www.dg-slance.com/images/novini-4/zanimani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55" y="703505"/>
            <a:ext cx="4016899" cy="30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meto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97" y="3965092"/>
            <a:ext cx="3902844" cy="23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meto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3" y="2531027"/>
            <a:ext cx="3443410" cy="2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4123" y="550985"/>
            <a:ext cx="11863754" cy="120041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“</a:t>
            </a:r>
            <a:r>
              <a:rPr lang="ru-RU" sz="3200" dirty="0" smtClean="0">
                <a:latin typeface="Calibri" panose="020F0502020204030204" pitchFamily="34" charset="0"/>
              </a:rPr>
              <a:t>Забавно </a:t>
            </a:r>
            <a:r>
              <a:rPr lang="ru-RU" sz="3200" dirty="0" err="1" smtClean="0">
                <a:latin typeface="Calibri" panose="020F0502020204030204" pitchFamily="34" charset="0"/>
              </a:rPr>
              <a:t>програмиране</a:t>
            </a:r>
            <a:r>
              <a:rPr lang="en-US" sz="3200" dirty="0" smtClean="0">
                <a:latin typeface="Calibri" panose="020F0502020204030204" pitchFamily="34" charset="0"/>
              </a:rPr>
              <a:t>”</a:t>
            </a:r>
            <a:r>
              <a:rPr lang="ru-RU" sz="3200" dirty="0" smtClean="0"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latin typeface="Calibri" panose="020F0502020204030204" pitchFamily="34" charset="0"/>
              </a:rPr>
              <a:t>съвместно</a:t>
            </a:r>
            <a:r>
              <a:rPr lang="ru-RU" sz="3200" dirty="0" smtClean="0">
                <a:latin typeface="Calibri" panose="020F0502020204030204" pitchFamily="34" charset="0"/>
              </a:rPr>
              <a:t> с  </a:t>
            </a:r>
            <a:r>
              <a:rPr lang="ru-RU" sz="3200" dirty="0" err="1" smtClean="0">
                <a:latin typeface="Calibri" panose="020F0502020204030204" pitchFamily="34" charset="0"/>
              </a:rPr>
              <a:t>учениците</a:t>
            </a:r>
            <a:r>
              <a:rPr lang="ru-RU" sz="3200" dirty="0" smtClean="0">
                <a:latin typeface="Calibri" panose="020F0502020204030204" pitchFamily="34" charset="0"/>
              </a:rPr>
              <a:t> от</a:t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> </a:t>
            </a:r>
            <a:r>
              <a:rPr lang="ru-RU" sz="3200" dirty="0">
                <a:latin typeface="Calibri" panose="020F0502020204030204" pitchFamily="34" charset="0"/>
              </a:rPr>
              <a:t>ПМГ „Проф. </a:t>
            </a:r>
            <a:r>
              <a:rPr lang="ru-RU" sz="3200" dirty="0" err="1">
                <a:latin typeface="Calibri" panose="020F0502020204030204" pitchFamily="34" charset="0"/>
              </a:rPr>
              <a:t>Емануил</a:t>
            </a:r>
            <a:r>
              <a:rPr lang="ru-RU" sz="3200" dirty="0">
                <a:latin typeface="Calibri" panose="020F0502020204030204" pitchFamily="34" charset="0"/>
              </a:rPr>
              <a:t> Иванов“ гр. </a:t>
            </a:r>
            <a:r>
              <a:rPr lang="ru-RU" sz="3200" dirty="0" err="1" smtClean="0">
                <a:latin typeface="Calibri" panose="020F0502020204030204" pitchFamily="34" charset="0"/>
              </a:rPr>
              <a:t>Кюстендил</a:t>
            </a:r>
            <a:endParaRPr lang="bg-BG" sz="3200" dirty="0"/>
          </a:p>
        </p:txBody>
      </p:sp>
      <p:pic>
        <p:nvPicPr>
          <p:cNvPr id="7171" name="Picture 3" descr="C:\Users\Emeto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68" y="1748565"/>
            <a:ext cx="3450200" cy="45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meto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87" y="3222878"/>
            <a:ext cx="3931505" cy="29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Emeto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7" y="1748564"/>
            <a:ext cx="3411416" cy="45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5568" y="2543908"/>
            <a:ext cx="3454400" cy="167346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Парад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пожарната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техника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площад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Велбъжд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 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седмицата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пожарната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безопасност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C:\Users\Emeto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380999"/>
            <a:ext cx="4169508" cy="31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meto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3648610"/>
            <a:ext cx="4169509" cy="30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meto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31" y="2039815"/>
            <a:ext cx="3677137" cy="2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03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2370" y="2022228"/>
            <a:ext cx="3657600" cy="144193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Calibri" panose="020F0502020204030204" pitchFamily="34" charset="0"/>
              </a:rPr>
              <a:t>Зимни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забавления</a:t>
            </a:r>
            <a:r>
              <a:rPr lang="ru-RU" sz="2400" dirty="0" smtClean="0">
                <a:latin typeface="Calibri" panose="020F0502020204030204" pitchFamily="34" charset="0"/>
              </a:rPr>
              <a:t> с родители под </a:t>
            </a:r>
            <a:r>
              <a:rPr lang="ru-RU" sz="2400" dirty="0" err="1" smtClean="0">
                <a:latin typeface="Calibri" panose="020F0502020204030204" pitchFamily="34" charset="0"/>
              </a:rPr>
              <a:t>надслов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ru-RU" sz="2400" dirty="0" smtClean="0">
                <a:latin typeface="Calibri" panose="020F0502020204030204" pitchFamily="34" charset="0"/>
              </a:rPr>
              <a:t>Да  </a:t>
            </a:r>
            <a:r>
              <a:rPr lang="ru-RU" sz="2400" dirty="0" err="1" smtClean="0">
                <a:latin typeface="Calibri" panose="020F0502020204030204" pitchFamily="34" charset="0"/>
              </a:rPr>
              <a:t>изпързаляме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зимата</a:t>
            </a:r>
            <a:r>
              <a:rPr lang="en-US" sz="2400" dirty="0" smtClean="0">
                <a:latin typeface="Calibri" panose="020F0502020204030204" pitchFamily="34" charset="0"/>
              </a:rPr>
              <a:t>”</a:t>
            </a:r>
            <a:endParaRPr lang="bg-BG" sz="2400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Emeto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0" y="1069728"/>
            <a:ext cx="3012833" cy="47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meto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3778736" cy="28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meto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29" y="3508130"/>
            <a:ext cx="3763107" cy="28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01293" y="808892"/>
            <a:ext cx="3702905" cy="120449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Calibri" panose="020F0502020204030204" pitchFamily="34" charset="0"/>
              </a:rPr>
              <a:t>Запознаване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</a:rPr>
              <a:t>с </a:t>
            </a:r>
            <a:r>
              <a:rPr lang="ru-RU" sz="2400" dirty="0" err="1" smtClean="0">
                <a:latin typeface="Calibri" panose="020F0502020204030204" pitchFamily="34" charset="0"/>
              </a:rPr>
              <a:t>професиите</a:t>
            </a:r>
            <a:r>
              <a:rPr lang="ru-RU" sz="2400" dirty="0" smtClean="0">
                <a:latin typeface="Calibri" panose="020F0502020204030204" pitchFamily="34" charset="0"/>
              </a:rPr>
              <a:t> на </a:t>
            </a:r>
            <a:r>
              <a:rPr lang="ru-RU" sz="2400" dirty="0" err="1" smtClean="0">
                <a:latin typeface="Calibri" panose="020F0502020204030204" pitchFamily="34" charset="0"/>
              </a:rPr>
              <a:t>родителите</a:t>
            </a:r>
            <a:endParaRPr lang="bg-BG" sz="2400" dirty="0">
              <a:latin typeface="Calibri" panose="020F0502020204030204" pitchFamily="34" charset="0"/>
            </a:endParaRPr>
          </a:p>
        </p:txBody>
      </p:sp>
      <p:pic>
        <p:nvPicPr>
          <p:cNvPr id="8194" name="Picture 2" descr="C:\Users\Emeto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8" y="172805"/>
            <a:ext cx="3974123" cy="28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meto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7" y="3272157"/>
            <a:ext cx="4392244" cy="32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meto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8" y="408475"/>
            <a:ext cx="3738294" cy="28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meto\Desktop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64" y="3549252"/>
            <a:ext cx="3449806" cy="25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meto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0" y="698110"/>
            <a:ext cx="4126522" cy="24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meto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60" y="471947"/>
            <a:ext cx="3799497" cy="27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meto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2" y="3568688"/>
            <a:ext cx="4185138" cy="26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Emeto\Desktop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81" y="3470353"/>
            <a:ext cx="3344007" cy="30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Emeto\Desktop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3" y="3568688"/>
            <a:ext cx="3853474" cy="28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Emeto\Desktop\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15" y="515908"/>
            <a:ext cx="3575538" cy="26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399321" y="1389184"/>
            <a:ext cx="9372600" cy="337038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bg-BG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Постигането на пълния обхват и включването на децата в образователната система е отговорност и ангажимент на учители, родители и </a:t>
            </a:r>
            <a:r>
              <a:rPr lang="bg-BG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институции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958672" y="2963236"/>
            <a:ext cx="7091361" cy="1127538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Благодарим за </a:t>
            </a:r>
            <a:r>
              <a:rPr lang="bg-BG" sz="3200" dirty="0" smtClean="0"/>
              <a:t>вниманието</a:t>
            </a:r>
            <a:r>
              <a:rPr lang="en-US" sz="3200" smtClean="0"/>
              <a:t>!</a:t>
            </a:r>
            <a:endParaRPr lang="bg-BG" sz="3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85" y="406026"/>
            <a:ext cx="2659981" cy="25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01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70184" y="814751"/>
            <a:ext cx="8768862" cy="489789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i="1" dirty="0" smtClean="0">
                <a:latin typeface="Calibri" panose="020F0502020204030204" pitchFamily="34" charset="0"/>
              </a:rPr>
              <a:t>	</a:t>
            </a:r>
            <a:r>
              <a:rPr lang="ru-RU" sz="2400" dirty="0" err="1" smtClean="0">
                <a:latin typeface="Calibri" panose="020F0502020204030204" pitchFamily="34" charset="0"/>
              </a:rPr>
              <a:t>Детска</a:t>
            </a:r>
            <a:r>
              <a:rPr lang="ru-RU" sz="2400" dirty="0" smtClean="0">
                <a:latin typeface="Calibri" panose="020F0502020204030204" pitchFamily="34" charset="0"/>
              </a:rPr>
              <a:t> градина </a:t>
            </a:r>
            <a:r>
              <a:rPr lang="ru-RU" dirty="0" smtClean="0">
                <a:latin typeface="Calibri" panose="020F0502020204030204" pitchFamily="34" charset="0"/>
              </a:rPr>
              <a:t>«</a:t>
            </a:r>
            <a:r>
              <a:rPr lang="ru-RU" sz="2400" dirty="0" err="1" smtClean="0">
                <a:latin typeface="Calibri" panose="020F0502020204030204" pitchFamily="34" charset="0"/>
              </a:rPr>
              <a:t>Слънце</a:t>
            </a:r>
            <a:r>
              <a:rPr lang="ru-RU" sz="2400" dirty="0" smtClean="0">
                <a:latin typeface="Calibri" panose="020F0502020204030204" pitchFamily="34" charset="0"/>
              </a:rPr>
              <a:t>» </a:t>
            </a:r>
            <a:r>
              <a:rPr lang="ru-RU" sz="2400" dirty="0" err="1" smtClean="0">
                <a:latin typeface="Calibri" panose="020F0502020204030204" pitchFamily="34" charset="0"/>
              </a:rPr>
              <a:t>осигурява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качествено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образование и е </a:t>
            </a:r>
            <a:r>
              <a:rPr lang="ru-RU" sz="2400" dirty="0" err="1" smtClean="0">
                <a:latin typeface="Calibri" panose="020F0502020204030204" pitchFamily="34" charset="0"/>
              </a:rPr>
              <a:t>желано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място</a:t>
            </a:r>
            <a:r>
              <a:rPr lang="ru-RU" sz="2400" dirty="0">
                <a:latin typeface="Calibri" panose="020F0502020204030204" pitchFamily="34" charset="0"/>
              </a:rPr>
              <a:t> от родители и </a:t>
            </a:r>
            <a:r>
              <a:rPr lang="ru-RU" sz="2400" dirty="0" err="1">
                <a:latin typeface="Calibri" panose="020F0502020204030204" pitchFamily="34" charset="0"/>
              </a:rPr>
              <a:t>деца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endParaRPr lang="ru-RU" sz="24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	</a:t>
            </a:r>
            <a:r>
              <a:rPr lang="ru-RU" sz="2400" dirty="0" err="1" smtClean="0">
                <a:latin typeface="Calibri" panose="020F0502020204030204" pitchFamily="34" charset="0"/>
              </a:rPr>
              <a:t>Във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всички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групи</a:t>
            </a:r>
            <a:r>
              <a:rPr lang="ru-RU" sz="2400" dirty="0">
                <a:latin typeface="Calibri" panose="020F0502020204030204" pitchFamily="34" charset="0"/>
              </a:rPr>
              <a:t> е </a:t>
            </a:r>
            <a:r>
              <a:rPr lang="ru-RU" sz="2400" dirty="0" err="1">
                <a:latin typeface="Calibri" panose="020F0502020204030204" pitchFamily="34" charset="0"/>
              </a:rPr>
              <a:t>създадена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модерна и </a:t>
            </a:r>
            <a:r>
              <a:rPr lang="ru-RU" sz="2400" dirty="0" err="1" smtClean="0">
                <a:latin typeface="Calibri" panose="020F0502020204030204" pitchFamily="34" charset="0"/>
              </a:rPr>
              <a:t>функционална</a:t>
            </a:r>
            <a:r>
              <a:rPr lang="ru-RU" sz="2400" dirty="0" smtClean="0">
                <a:latin typeface="Calibri" panose="020F0502020204030204" pitchFamily="34" charset="0"/>
              </a:rPr>
              <a:t> среда </a:t>
            </a:r>
            <a:r>
              <a:rPr lang="ru-RU" sz="2400" dirty="0" err="1" smtClean="0">
                <a:latin typeface="Calibri" panose="020F0502020204030204" pitchFamily="34" charset="0"/>
              </a:rPr>
              <a:t>съобразена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с </a:t>
            </a:r>
            <a:r>
              <a:rPr lang="ru-RU" sz="2400" dirty="0" err="1">
                <a:latin typeface="Calibri" panose="020F0502020204030204" pitchFamily="34" charset="0"/>
              </a:rPr>
              <a:t>възрастовите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особености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на </a:t>
            </a:r>
            <a:r>
              <a:rPr lang="ru-RU" sz="2400" dirty="0" err="1" smtClean="0">
                <a:latin typeface="Calibri" panose="020F0502020204030204" pitchFamily="34" charset="0"/>
              </a:rPr>
              <a:t>децата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	</a:t>
            </a:r>
            <a:r>
              <a:rPr lang="ru-RU" sz="2400" dirty="0" err="1" smtClean="0">
                <a:latin typeface="Calibri" panose="020F0502020204030204" pitchFamily="34" charset="0"/>
              </a:rPr>
              <a:t>Дворното</a:t>
            </a:r>
            <a:r>
              <a:rPr lang="ru-RU" sz="2400" dirty="0" smtClean="0">
                <a:latin typeface="Calibri" panose="020F0502020204030204" pitchFamily="34" charset="0"/>
              </a:rPr>
              <a:t> пространство е прекрасно </a:t>
            </a:r>
            <a:r>
              <a:rPr lang="ru-RU" sz="2400" dirty="0" err="1" smtClean="0">
                <a:latin typeface="Calibri" panose="020F0502020204030204" pitchFamily="34" charset="0"/>
              </a:rPr>
              <a:t>кътче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за игра на </a:t>
            </a:r>
            <a:r>
              <a:rPr lang="ru-RU" sz="2400" dirty="0" err="1" smtClean="0">
                <a:latin typeface="Calibri" panose="020F0502020204030204" pitchFamily="34" charset="0"/>
              </a:rPr>
              <a:t>децата</a:t>
            </a:r>
            <a:r>
              <a:rPr lang="ru-RU" sz="2400" dirty="0" smtClean="0">
                <a:latin typeface="Calibri" panose="020F0502020204030204" pitchFamily="34" charset="0"/>
              </a:rPr>
              <a:t> - просторно, озеленено </a:t>
            </a:r>
            <a:r>
              <a:rPr lang="ru-RU" sz="2400" dirty="0">
                <a:latin typeface="Calibri" panose="020F0502020204030204" pitchFamily="34" charset="0"/>
              </a:rPr>
              <a:t>и </a:t>
            </a:r>
            <a:r>
              <a:rPr lang="ru-RU" sz="2400" dirty="0" smtClean="0">
                <a:latin typeface="Calibri" panose="020F0502020204030204" pitchFamily="34" charset="0"/>
              </a:rPr>
              <a:t>обзаведено </a:t>
            </a:r>
            <a:r>
              <a:rPr lang="ru-RU" sz="2400" dirty="0">
                <a:latin typeface="Calibri" panose="020F0502020204030204" pitchFamily="34" charset="0"/>
              </a:rPr>
              <a:t>с </a:t>
            </a:r>
            <a:r>
              <a:rPr lang="ru-RU" sz="2400" dirty="0" err="1">
                <a:latin typeface="Calibri" panose="020F0502020204030204" pitchFamily="34" charset="0"/>
              </a:rPr>
              <a:t>модерни</a:t>
            </a:r>
            <a:r>
              <a:rPr lang="ru-RU" sz="2400" dirty="0">
                <a:latin typeface="Calibri" panose="020F0502020204030204" pitchFamily="34" charset="0"/>
              </a:rPr>
              <a:t> дворни </a:t>
            </a:r>
            <a:r>
              <a:rPr lang="ru-RU" sz="2400" dirty="0" err="1" smtClean="0">
                <a:latin typeface="Calibri" panose="020F0502020204030204" pitchFamily="34" charset="0"/>
              </a:rPr>
              <a:t>съоръжения</a:t>
            </a:r>
            <a:r>
              <a:rPr lang="ru-RU" sz="2400" b="1" dirty="0" smtClean="0">
                <a:latin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endParaRPr lang="ru-RU" sz="2400" b="1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 </a:t>
            </a:r>
            <a:r>
              <a:rPr lang="ru-RU" sz="2400" dirty="0" smtClean="0">
                <a:latin typeface="Calibri" panose="020F0502020204030204" pitchFamily="34" charset="0"/>
              </a:rPr>
              <a:t>	</a:t>
            </a:r>
            <a:r>
              <a:rPr lang="ru-RU" sz="2400" dirty="0" err="1" smtClean="0">
                <a:latin typeface="Calibri" panose="020F0502020204030204" pitchFamily="34" charset="0"/>
              </a:rPr>
              <a:t>Родителите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са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партньори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и </a:t>
            </a:r>
            <a:r>
              <a:rPr lang="ru-RU" sz="2400" dirty="0" err="1">
                <a:latin typeface="Calibri" panose="020F0502020204030204" pitchFamily="34" charset="0"/>
              </a:rPr>
              <a:t>активни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</a:rPr>
              <a:t>участници</a:t>
            </a:r>
            <a:r>
              <a:rPr lang="ru-RU" sz="2400" dirty="0">
                <a:latin typeface="Calibri" panose="020F0502020204030204" pitchFamily="34" charset="0"/>
              </a:rPr>
              <a:t> в </a:t>
            </a:r>
            <a:r>
              <a:rPr lang="ru-RU" sz="2400" dirty="0" err="1" smtClean="0">
                <a:latin typeface="Calibri" panose="020F0502020204030204" pitchFamily="34" charset="0"/>
              </a:rPr>
              <a:t>процеса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предучилищното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образование.</a:t>
            </a:r>
            <a:endParaRPr lang="bg-BG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738555" y="492369"/>
            <a:ext cx="10631244" cy="516401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Интериорът</a:t>
            </a:r>
            <a:r>
              <a:rPr lang="bg-BG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детската градина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подпомага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децата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bg-BG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избор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любим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кът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интересно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занимание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избор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разнообразни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игри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дейности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роли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активно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участие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учебната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общуването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връстници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възрастни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избора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партн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ь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ори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игрите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дейностите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сътрудничество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малка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голяма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група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38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801279" y="550984"/>
            <a:ext cx="10011266" cy="55481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g-BG" sz="39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Приоритети в дейността на екипа на ДГ„Слънце“</a:t>
            </a:r>
          </a:p>
          <a:p>
            <a:pPr marL="45720" indent="0" algn="ctr">
              <a:buNone/>
            </a:pPr>
            <a:endParaRPr lang="bg-BG" sz="3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Превръщане на детската градина в приятно и желано място за децата чрез използване на иновативни педагогически методи и форми за </a:t>
            </a: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взаимодействие.</a:t>
            </a:r>
            <a:endParaRPr lang="bg-BG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Осигуряване на подходяща среда за развитие потенциала на всяко дете в условията на толерантност и </a:t>
            </a:r>
            <a:r>
              <a:rPr lang="bg-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подкрепа.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с родителите в дейности в полза на детската градина с цел сплотяване на общността и показване на положителен модел за поведение на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децата. </a:t>
            </a:r>
            <a:endParaRPr lang="bg-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sz="2400" dirty="0" smtClean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282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80646" y="1520978"/>
            <a:ext cx="5506945" cy="280483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детската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градина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създадени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условия за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придобиване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съвкупност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от компетентности – знания, умения 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отношения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необходими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успешното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преминаване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детето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училищно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образование.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88" y="1027509"/>
            <a:ext cx="5367643" cy="3874429"/>
          </a:xfrm>
        </p:spPr>
      </p:pic>
    </p:spTree>
    <p:extLst>
      <p:ext uri="{BB962C8B-B14F-4D97-AF65-F5344CB8AC3E}">
        <p14:creationId xmlns:p14="http://schemas.microsoft.com/office/powerpoint/2010/main" val="2802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73" y="1371602"/>
            <a:ext cx="5441277" cy="3622430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7008813" y="1688123"/>
            <a:ext cx="4572000" cy="33176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рганизиране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 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допълнителни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на педагогическо взаимодействие,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които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развиват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личността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детето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допринасят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кариерното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ориентиране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предприемачество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още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от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предучилищна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възраст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g-B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41401"/>
            <a:ext cx="12192000" cy="10299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“</a:t>
            </a:r>
            <a:r>
              <a:rPr lang="ru-RU" sz="2400" b="1" dirty="0" smtClean="0"/>
              <a:t>КАПАЧКИТЕ </a:t>
            </a:r>
            <a:r>
              <a:rPr lang="ru-RU" sz="2400" b="1" dirty="0" smtClean="0"/>
              <a:t>СЪБИРАМ, ТАКА </a:t>
            </a:r>
            <a:r>
              <a:rPr lang="ru-RU" sz="2400" b="1" dirty="0"/>
              <a:t>В ДЪРВЕТА </a:t>
            </a:r>
            <a:r>
              <a:rPr lang="ru-RU" sz="2400" b="1" dirty="0" smtClean="0"/>
              <a:t>ИНВЕСТИРАМ</a:t>
            </a:r>
            <a:r>
              <a:rPr lang="en-US" sz="2400" b="1" dirty="0" smtClean="0"/>
              <a:t>”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bg-BG" sz="2400" i="1" dirty="0"/>
          </a:p>
        </p:txBody>
      </p:sp>
      <p:pic>
        <p:nvPicPr>
          <p:cNvPr id="1026" name="Picture 2" descr="C:\Users\Emeto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1" y="1471092"/>
            <a:ext cx="5102143" cy="28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eto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98" y="2229105"/>
            <a:ext cx="4700953" cy="35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2227" y="177054"/>
            <a:ext cx="10728791" cy="1200416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/>
              <a:t>Национална седмица на четенето</a:t>
            </a:r>
            <a:r>
              <a:rPr lang="bg-BG" sz="2800" i="1" dirty="0" smtClean="0"/>
              <a:t/>
            </a:r>
            <a:br>
              <a:rPr lang="bg-BG" sz="2800" i="1" dirty="0" smtClean="0"/>
            </a:br>
            <a:endParaRPr lang="bg-BG" sz="2800" i="1" dirty="0"/>
          </a:p>
        </p:txBody>
      </p:sp>
      <p:pic>
        <p:nvPicPr>
          <p:cNvPr id="2050" name="Picture 2" descr="C:\Users\Emeto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5" y="2453786"/>
            <a:ext cx="4509882" cy="34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eto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58" y="1467667"/>
            <a:ext cx="2671487" cy="47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meto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5" y="2453786"/>
            <a:ext cx="3848265" cy="343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00759"/>
            <a:ext cx="11922369" cy="1200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"Да </a:t>
            </a:r>
            <a:r>
              <a:rPr lang="ru-RU" b="1" dirty="0" err="1"/>
              <a:t>изчистим</a:t>
            </a:r>
            <a:r>
              <a:rPr lang="ru-RU" b="1" dirty="0"/>
              <a:t> </a:t>
            </a:r>
            <a:r>
              <a:rPr lang="ru-RU" b="1" dirty="0" err="1"/>
              <a:t>България</a:t>
            </a:r>
            <a:r>
              <a:rPr lang="ru-RU" b="1" dirty="0"/>
              <a:t> </a:t>
            </a:r>
            <a:r>
              <a:rPr lang="ru-RU" b="1" dirty="0" err="1"/>
              <a:t>заедно</a:t>
            </a:r>
            <a:r>
              <a:rPr lang="ru-RU" b="1" dirty="0" smtClean="0"/>
              <a:t>"</a:t>
            </a:r>
            <a:endParaRPr lang="bg-BG" sz="2700" dirty="0"/>
          </a:p>
        </p:txBody>
      </p:sp>
      <p:pic>
        <p:nvPicPr>
          <p:cNvPr id="3074" name="Picture 2" descr="C:\Users\Emeto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99" y="1991456"/>
            <a:ext cx="2304683" cy="40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meto\Desktop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53" y="2798881"/>
            <a:ext cx="4513385" cy="32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meto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7" y="2798881"/>
            <a:ext cx="4386386" cy="32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</TotalTime>
  <Words>253</Words>
  <Application>Microsoft Office PowerPoint</Application>
  <PresentationFormat>По избор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Изискани</vt:lpstr>
      <vt:lpstr>Заедно за всяко дете   Създаване на равен достъп до предучилищно образование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“КАПАЧКИТЕ СЪБИРАМ, ТАКА В ДЪРВЕТА ИНВЕСТИРАМ” </vt:lpstr>
      <vt:lpstr>Национална седмица на четенето </vt:lpstr>
      <vt:lpstr>"Да изчистим България заедно"</vt:lpstr>
      <vt:lpstr>на картинг</vt:lpstr>
      <vt:lpstr>“Забавно програмиране” съвместно с  учениците от  ПМГ „Проф. Емануил Иванов“ гр. Кюстендил</vt:lpstr>
      <vt:lpstr>Парад на пожарната техника на площад  "Велбъжд" в седмицата на пожарната безопасност</vt:lpstr>
      <vt:lpstr>Зимни забавления с родители под надслов “Да  изпързаляме зимата”</vt:lpstr>
      <vt:lpstr>Запознаване  с професиите на родителите</vt:lpstr>
      <vt:lpstr>Презентация на PowerPoint</vt:lpstr>
      <vt:lpstr>Презентация на PowerPoint</vt:lpstr>
      <vt:lpstr>Благодарим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1</dc:creator>
  <cp:lastModifiedBy>Didi</cp:lastModifiedBy>
  <cp:revision>58</cp:revision>
  <dcterms:created xsi:type="dcterms:W3CDTF">2019-01-15T11:27:56Z</dcterms:created>
  <dcterms:modified xsi:type="dcterms:W3CDTF">2019-11-14T06:26:32Z</dcterms:modified>
</cp:coreProperties>
</file>