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9.jpeg" ContentType="image/jpeg"/>
  <Override PartName="/ppt/media/image28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bg-BG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bg-BG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bg-BG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bg-BG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af2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D0B5069-19C1-4327-BDDF-63DA698CEA16}" type="datetime">
              <a:rPr b="1" lang="bg-BG" sz="1100" spc="-1" strike="noStrike">
                <a:solidFill>
                  <a:srgbClr val="808080"/>
                </a:solidFill>
                <a:latin typeface="Trebuchet MS"/>
              </a:rPr>
              <a:t>25.11.20</a:t>
            </a:fld>
            <a:endParaRPr b="0" lang="bg-BG" sz="11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bg-BG" sz="24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0DD01CC2-E5AA-465B-BBE9-2AD260F0B28B}" type="slidenum">
              <a:rPr b="1" lang="bg-BG" sz="1200" spc="-1" strike="noStrike">
                <a:solidFill>
                  <a:srgbClr val="808080"/>
                </a:solidFill>
                <a:latin typeface="Trebuchet MS"/>
              </a:rPr>
              <a:t>&lt;number&gt;</a:t>
            </a:fld>
            <a:endParaRPr b="0" lang="bg-BG" sz="1200" spc="-1" strike="noStrike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>
            <a:noAutofit/>
          </a:bodyPr>
          <a:p>
            <a:pPr marL="640080" indent="-456840">
              <a:lnSpc>
                <a:spcPct val="100000"/>
              </a:lnSpc>
              <a:buClr>
                <a:srgbClr val="d77c01"/>
              </a:buClr>
              <a:buSzPct val="128000"/>
              <a:buFont typeface="Georgia"/>
              <a:buChar char="*"/>
            </a:pPr>
            <a:r>
              <a:rPr b="1" lang="en-US" sz="5400" spc="-1" strike="noStrike">
                <a:solidFill>
                  <a:srgbClr val="404040"/>
                </a:solidFill>
                <a:latin typeface="Trebuchet MS"/>
              </a:rPr>
              <a:t>Редакт. стил загл. образец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af2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53B1879-AAC3-4465-9434-EE855A026C43}" type="datetime">
              <a:rPr b="1" lang="bg-BG" sz="1100" spc="-1" strike="noStrike">
                <a:solidFill>
                  <a:srgbClr val="808080"/>
                </a:solidFill>
                <a:latin typeface="Trebuchet MS"/>
              </a:rPr>
              <a:t>25.11.20</a:t>
            </a:fld>
            <a:endParaRPr b="0" lang="bg-BG" sz="1100" spc="-1" strike="noStrike"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bg-BG" sz="2400" spc="-1" strike="noStrike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B8605589-B6DE-4CA7-BCE2-E551858320D0}" type="slidenum">
              <a:rPr b="1" lang="bg-BG" sz="1200" spc="-1" strike="noStrike">
                <a:solidFill>
                  <a:srgbClr val="808080"/>
                </a:solidFill>
                <a:latin typeface="Trebuchet MS"/>
              </a:rPr>
              <a:t>&lt;number&gt;</a:t>
            </a:fld>
            <a:endParaRPr b="0" lang="bg-BG" sz="1200" spc="-1" strike="noStrike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>
            <a:noAutofit/>
          </a:bodyPr>
          <a:p>
            <a:pPr marL="320040" indent="-319680" algn="r">
              <a:lnSpc>
                <a:spcPct val="100000"/>
              </a:lnSpc>
              <a:buClr>
                <a:srgbClr val="d77c01"/>
              </a:buClr>
              <a:buSzPct val="128000"/>
              <a:buFont typeface="Georgia"/>
              <a:buChar char="*"/>
            </a:pPr>
            <a:r>
              <a:rPr b="1" lang="en-US" sz="4600" spc="-1" strike="noStrike">
                <a:solidFill>
                  <a:srgbClr val="404040"/>
                </a:solidFill>
                <a:latin typeface="Trebuchet MS"/>
              </a:rPr>
              <a:t>Редакт. стил загл. образец</a:t>
            </a:r>
            <a:endParaRPr b="0" lang="en-US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>
            <a:noAutofit/>
          </a:bodyPr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d77c01"/>
              </a:buClr>
              <a:buSzPct val="130000"/>
              <a:buFont typeface="Georgia"/>
              <a:buChar char="*"/>
            </a:pPr>
            <a:r>
              <a:rPr b="0" lang="en-US" sz="2200" spc="-1" strike="noStrike">
                <a:solidFill>
                  <a:srgbClr val="404040"/>
                </a:solidFill>
                <a:latin typeface="Trebuchet MS"/>
              </a:rPr>
              <a:t>Щракнете, за да редактирате стиловете на текста в образеца</a:t>
            </a:r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548640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d77c01"/>
              </a:buClr>
              <a:buSzPct val="130000"/>
              <a:buFont typeface="Georgia"/>
              <a:buChar char="*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Второ ниво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2" marL="822960" indent="-1825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d77c01"/>
              </a:buClr>
              <a:buSzPct val="130000"/>
              <a:buFont typeface="Georgia"/>
              <a:buChar char="*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Трето ниво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3" marL="1097280" indent="-18252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d77c01"/>
              </a:buClr>
              <a:buSzPct val="130000"/>
              <a:buFont typeface="Georgia"/>
              <a:buChar char="*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Четвърто ниво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4" marL="1389960" indent="-1825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d77c01"/>
              </a:buClr>
              <a:buSzPct val="130000"/>
              <a:buFont typeface="Georgia"/>
              <a:buChar char="*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Пето ниво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://go.microsoft.com/fwlink/p/?LinkId=255141" TargetMode="External"/><Relationship Id="rId2" Type="http://schemas.openxmlformats.org/officeDocument/2006/relationships/hyperlink" Target="http://go.microsoft.com/fwlink/p/?LinkId=255141" TargetMode="External"/><Relationship Id="rId3" Type="http://schemas.openxmlformats.org/officeDocument/2006/relationships/hyperlink" Target="http://www.dg-slance.com/index.php/&#1076;&#1077;&#1081;&#1085;&#1086;&#1089;&#1090;&#1080;/&#1076;&#1077;&#1081;&#1085;&#1086;&#1089;&#1090;&#1080;-&#1087;&#1088;&#1077;&#1079;-&#1085;&#1077;&#1091;&#1095;&#1077;&#1073;&#1085;&#1086;-&#1074;&#1088;&#1077;&#1084;&#1077;/906-&#1089;&#1077;&#1076;&#1084;&#1080;&#1094;&#1072;-&#1085;&#1072;-&#1083;&#1080;&#1084;&#1086;&#1085;&#1072;&#1076;&#1072;&#1090;&#1072;" TargetMode="External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dg-slance.com/index.php/&#1075;&#1088;&#1091;&#1087;&#1080;/&#1075;&#1088;&#1091;&#1087;&#1072;-&#1079;&#1072;&#1081;&#1095;&#1077;/947-&#1088;&#1077;&#1089;&#1090;&#1086;&#1088;&#1072;&#1085;&#1090;-&#1079;&#1072;-&#1079;&#1076;&#1088;&#1072;&#1074;&#1086;&#1089;&#1083;&#1086;&#1074;&#1085;&#1086;-&#1093;&#1088;&#1072;&#1085;&#1077;&#1085;&#1077;-&#1079;&#1072;&#1081;&#1095;&#1077;" TargetMode="External"/><Relationship Id="rId2" Type="http://schemas.openxmlformats.org/officeDocument/2006/relationships/hyperlink" Target="http://www.dg-slance.com/index.php/&#1076;&#1077;&#1081;&#1085;&#1086;&#1089;&#1090;&#1080;/&#1076;&#1077;&#1081;&#1085;&#1086;&#1089;&#1090;&#1080;-&#1087;&#1088;&#1077;&#1079;-&#1085;&#1077;&#1091;&#1095;&#1077;&#1073;&#1085;&#1086;-&#1074;&#1088;&#1077;&#1084;&#1077;/1110-&#1087;&#1088;&#1072;&#1079;&#1085;&#1080;&#1082;-&#1085;&#1072;-&#1095;&#1077;&#1088;&#1077;&#1096;&#1072;&#1090;&#1072;-2" TargetMode="External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990720" y="609480"/>
            <a:ext cx="7175160" cy="1792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640080" indent="-456840" algn="ctr">
              <a:lnSpc>
                <a:spcPct val="100000"/>
              </a:lnSpc>
              <a:buClr>
                <a:srgbClr val="d77c01"/>
              </a:buClr>
              <a:buSzPct val="128000"/>
              <a:buFont typeface="Georgia"/>
              <a:buChar char="*"/>
            </a:pPr>
            <a:r>
              <a:rPr b="1" lang="en-US" sz="5400" spc="-1" strike="noStrike">
                <a:solidFill>
                  <a:srgbClr val="ff0000"/>
                </a:solidFill>
                <a:latin typeface="Trebuchet MS"/>
              </a:rPr>
              <a:t>ДГ „СЛЪНЦЕ“ </a:t>
            </a:r>
            <a:br/>
            <a:r>
              <a:rPr b="1" lang="en-US" sz="5400" spc="-1" strike="noStrike">
                <a:solidFill>
                  <a:srgbClr val="ff0000"/>
                </a:solidFill>
                <a:latin typeface="Trebuchet MS"/>
              </a:rPr>
              <a:t>ГРАД КЮСТЕНДИЛ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600200" y="2438280"/>
            <a:ext cx="594324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bg-BG" sz="4400" spc="-1" strike="noStrike">
                <a:solidFill>
                  <a:srgbClr val="000000"/>
                </a:solidFill>
                <a:latin typeface="Trebuchet MS"/>
              </a:rPr>
              <a:t>за програмата </a:t>
            </a:r>
            <a:endParaRPr b="0" lang="bg-BG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bg-BG" sz="4400" spc="-1" strike="noStrike">
                <a:solidFill>
                  <a:srgbClr val="000000"/>
                </a:solidFill>
                <a:latin typeface="Trebuchet MS"/>
              </a:rPr>
              <a:t>„</a:t>
            </a:r>
            <a:r>
              <a:rPr b="0" lang="bg-BG" sz="4400" spc="-1" strike="noStrike">
                <a:solidFill>
                  <a:srgbClr val="000000"/>
                </a:solidFill>
                <a:latin typeface="Trebuchet MS"/>
              </a:rPr>
              <a:t>Нестле за по-здрави деца“</a:t>
            </a:r>
            <a:endParaRPr b="0" lang="bg-BG" sz="44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2"/>
          <a:stretch/>
        </p:blipFill>
        <p:spPr>
          <a:xfrm>
            <a:off x="914400" y="4876920"/>
            <a:ext cx="7619760" cy="164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12" descr=""/>
          <p:cNvPicPr/>
          <p:nvPr/>
        </p:nvPicPr>
        <p:blipFill>
          <a:blip r:embed="rId2"/>
          <a:stretch/>
        </p:blipFill>
        <p:spPr>
          <a:xfrm>
            <a:off x="1512360" y="369360"/>
            <a:ext cx="6119280" cy="611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13" descr=""/>
          <p:cNvPicPr/>
          <p:nvPr/>
        </p:nvPicPr>
        <p:blipFill>
          <a:blip r:embed="rId2"/>
          <a:stretch/>
        </p:blipFill>
        <p:spPr>
          <a:xfrm>
            <a:off x="1447920" y="369360"/>
            <a:ext cx="6119280" cy="611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33520" y="329400"/>
            <a:ext cx="8076960" cy="1461960"/>
          </a:xfrm>
          <a:prstGeom prst="rect">
            <a:avLst/>
          </a:prstGeom>
          <a:ln>
            <a:solidFill>
              <a:srgbClr val="69462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Модул: „Училище на четири лапи“</a:t>
            </a:r>
            <a:endParaRPr b="0" lang="bg-BG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Тук децата споделиха впечатления си от грижите си за своите домашни любимци.</a:t>
            </a:r>
            <a:endParaRPr b="0" lang="bg-BG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Някой от децата донесоха своите домашни любимци на гости в детската градина .</a:t>
            </a:r>
            <a:endParaRPr b="0" lang="bg-BG" sz="1800" spc="-1" strike="noStrike">
              <a:latin typeface="Arial"/>
            </a:endParaRPr>
          </a:p>
        </p:txBody>
      </p:sp>
      <p:pic>
        <p:nvPicPr>
          <p:cNvPr id="118" name="Image14" descr=""/>
          <p:cNvPicPr/>
          <p:nvPr/>
        </p:nvPicPr>
        <p:blipFill>
          <a:blip r:embed="rId1"/>
          <a:stretch/>
        </p:blipFill>
        <p:spPr>
          <a:xfrm>
            <a:off x="533520" y="1981080"/>
            <a:ext cx="3771720" cy="456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Image15" descr=""/>
          <p:cNvPicPr/>
          <p:nvPr/>
        </p:nvPicPr>
        <p:blipFill>
          <a:blip r:embed="rId2"/>
          <a:stretch/>
        </p:blipFill>
        <p:spPr>
          <a:xfrm>
            <a:off x="4394520" y="2418840"/>
            <a:ext cx="4367880" cy="327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09480" y="1219320"/>
            <a:ext cx="7848360" cy="4113720"/>
          </a:xfrm>
          <a:prstGeom prst="rect">
            <a:avLst/>
          </a:prstGeom>
          <a:ln>
            <a:solidFill>
              <a:srgbClr val="63653f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bg-BG" sz="2400" spc="-1" strike="noStrike">
                <a:solidFill>
                  <a:srgbClr val="ff0000"/>
                </a:solidFill>
                <a:latin typeface="Trebuchet MS"/>
              </a:rPr>
              <a:t>Деца, родители и учители на ДГ „Слънце“ се включихме с желание в националната програма „За по-здрави деца“. Обединихме усилията си, в името на каузата, нашите деца да имат един по-здравословен начин на живот. Нашата Детска градина провежда много дейности свързани точно с тази кауза. Ще продължим да бъдем още по активни в работата ни, свързана с изграждането на хранителните навици у подрастващите и в същото време да подкрепим родителите в отглеждането на здрави и щастливи деца.</a:t>
            </a:r>
            <a:endParaRPr b="0" lang="bg-BG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28600" y="685800"/>
            <a:ext cx="87627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Линкове към едни от най-интересните ни дейности свързани със здравословното хранене.</a:t>
            </a:r>
            <a:endParaRPr b="0" lang="bg-B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Ден на революцията в храненето:  </a:t>
            </a:r>
            <a:r>
              <a:rPr b="0" lang="bg-BG" sz="1800" spc="-1" strike="noStrike" u="sng">
                <a:solidFill>
                  <a:srgbClr val="e68200"/>
                </a:solidFill>
                <a:uFillTx/>
                <a:latin typeface="Trebuchet MS"/>
                <a:hlinkClick r:id="rId1"/>
              </a:rPr>
              <a:t>http://www.dg-slance.com/index.php/%D0%B4%D0%B5%D0%B9%D0%BD%D0%BE%D1%81%D1%82%D0%B8-2/%D0%BE%D0%B1%D1%83%D1%87%D0%B5%D0%BD%D0%B8%D0%B5/704-%D0%BA%D1%83%D0%BB%D0%B8%D0%BD%D0%B0%D1%80%D0%BD%D0%B0-%</a:t>
            </a:r>
            <a:r>
              <a:rPr b="0" lang="bg-BG" sz="1800" spc="-1" strike="noStrike" u="sng">
                <a:solidFill>
                  <a:srgbClr val="e68200"/>
                </a:solidFill>
                <a:uFillTx/>
                <a:latin typeface="Trebuchet MS"/>
                <a:hlinkClick r:id="rId2"/>
              </a:rPr>
              <a:t>D1%80%D0%B0%D0%B1%D0%BE%D1%82%D0%B8%D0%BB%D0%BD%D0%B8%D1%86%D0%B0</a:t>
            </a:r>
            <a:endParaRPr b="0" lang="bg-B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 </a:t>
            </a:r>
            <a:endParaRPr b="0" lang="bg-B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Седмица на лимонадата: </a:t>
            </a:r>
            <a:r>
              <a:rPr b="0" lang="bg-BG" sz="1800" spc="-1" strike="noStrike" u="sng">
                <a:solidFill>
                  <a:srgbClr val="e68200"/>
                </a:solidFill>
                <a:uFillTx/>
                <a:latin typeface="Trebuchet MS"/>
                <a:hlinkClick r:id="rId3"/>
              </a:rPr>
              <a:t>http://www.dg-slance.com/index.php/%D0%B4%D0%B5%D0%B9%D0%BD%D0%BE%D1%81%D1%82%D0%B8/%D0%B4%D0%B5%D0%B9%D0%BD%D0%BE%D1%81%D1%82%D0%B8-%D0%BF%D1%80%D0%B5%D0%B7-%D0%BD%D0%B5%D1%83%D1%87%D0%B5%D0%B1%D0%BD%D0%BE-%D0%B2%D1%80%D0%B5%D0%BC%D0%B5/906-%D1%81%D0%B5%D0%B4%D0%BC%D0%B8%D1%86%D0%B0-%D0%BD%D0%B0-%D0%BB%D0%B8%D0%BC%D0%BE%D0%BD%D0%B0%D0%B4%D0%B0%D1%82%D0%B0</a:t>
            </a:r>
            <a:endParaRPr b="0" lang="bg-BG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52280" y="304920"/>
            <a:ext cx="883872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Ресторант за здравословно хранене:</a:t>
            </a:r>
            <a:endParaRPr b="0" lang="bg-B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bg-BG" sz="1800" spc="-1" strike="noStrike" u="sng">
                <a:solidFill>
                  <a:srgbClr val="e68200"/>
                </a:solidFill>
                <a:uFillTx/>
                <a:latin typeface="Trebuchet MS"/>
                <a:hlinkClick r:id="rId1"/>
              </a:rPr>
              <a:t>http://www.dg-slance.com/index.php/%D0%B3%D1%80%D1%83%D0%BF%D0%B8/%D0%B3%D1%80%D1%83%D0%BF%D0%B0-%D0%B7%D0%B0%D0%B9%D1%87%D0%B5/947-%D1%80%D0%B5%D1%81%D1%82%D0%BE%D1%80%D0%B0%D0%BD%D1%82-%D0%B7%D0%B0-%D0%B7%D0%B4%D1%80%D0%B0%D0%B2%D0%BE%D1%81%D0%BB%D0%BE%D0%B2%D0%BD%D0%BE-%D1%85%D1%80%D0%B0%D0%BD%D0%B5%D0%BD%D0%B5-%D0%B7%D0%B0%D0%B9%D1%87%D0%B5</a:t>
            </a:r>
            <a:endParaRPr b="0" lang="bg-B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 </a:t>
            </a:r>
            <a:endParaRPr b="0" lang="bg-B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Седмица на черешата:</a:t>
            </a:r>
            <a:endParaRPr b="0" lang="bg-B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bg-BG" sz="1800" spc="-1" strike="noStrike" u="sng">
                <a:solidFill>
                  <a:srgbClr val="e68200"/>
                </a:solidFill>
                <a:uFillTx/>
                <a:latin typeface="Trebuchet MS"/>
                <a:hlinkClick r:id="rId2"/>
              </a:rPr>
              <a:t>http://www.dg-slance.com/index.php/%D0%B4%D0%B5%D0%B9%D0%BD%D0%BE%D1%81%D1%82%D0%B8/%D0%B4%D0%B5%D0%B9%D0%BD%D0%BE%D1%81%D1%82%D0%B8-%D0%BF%D1%80%D0%B5%D0%B7-%D0%BD%D0%B5%D1%83%D1%87%D0%B5%D0%B1%D0%BD%D0%BE-%D0%B2%D1%80%D0%B5%D0%BC%D0%B5/1110-%D0%BF%D1%80%D0%B0%D0%B7%D0%BD%D0%B8%D0%BA-%D0%BD%D0%B0-%D1%87%D0%B5%D1%80%D0%B5%D1%88%D0%B0%D1%82%D0%B0-2</a:t>
            </a:r>
            <a:endParaRPr b="0" lang="bg-B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 </a:t>
            </a:r>
            <a:endParaRPr b="0" lang="bg-B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bg-BG" sz="1800" spc="-1" strike="noStrike">
                <a:solidFill>
                  <a:srgbClr val="000000"/>
                </a:solidFill>
                <a:latin typeface="Trebuchet MS"/>
              </a:rPr>
              <a:t>Бихме използвали наградата за организиране на фестивал „Веселите плодчета“ и закупуване на костюми за фестивала.  </a:t>
            </a:r>
            <a:endParaRPr b="0" lang="bg-BG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rcRect l="7232" t="0" r="9638" b="0"/>
          <a:stretch/>
        </p:blipFill>
        <p:spPr>
          <a:xfrm>
            <a:off x="634320" y="380880"/>
            <a:ext cx="7609680" cy="586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6520" y="457200"/>
            <a:ext cx="8000640" cy="1187640"/>
          </a:xfrm>
          <a:prstGeom prst="rect">
            <a:avLst/>
          </a:prstGeom>
          <a:ln>
            <a:round/>
          </a:ln>
          <a:effectLst>
            <a:outerShdw blurRad="63500" dir="5400000" dist="50760" rotWithShape="0" sx="98000" sy="9800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bg-BG" sz="2400" spc="-1" strike="noStrike">
                <a:solidFill>
                  <a:srgbClr val="ff0000"/>
                </a:solidFill>
                <a:latin typeface="Trebuchet MS"/>
              </a:rPr>
              <a:t>Модул „Хапвай питателна и разнообразна храна“</a:t>
            </a:r>
            <a:endParaRPr b="0" lang="bg-BG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bg-BG" sz="2400" spc="-1" strike="noStrike">
                <a:solidFill>
                  <a:srgbClr val="ff0000"/>
                </a:solidFill>
                <a:latin typeface="Trebuchet MS"/>
              </a:rPr>
              <a:t>Колко важно е да се приемат различни храни, за да бъдем здрави, силни и щастливи.</a:t>
            </a:r>
            <a:endParaRPr b="0" lang="bg-BG" sz="2400" spc="-1" strike="noStrike">
              <a:latin typeface="Arial"/>
            </a:endParaRPr>
          </a:p>
        </p:txBody>
      </p:sp>
      <p:pic>
        <p:nvPicPr>
          <p:cNvPr id="98" name="Image2" descr=""/>
          <p:cNvPicPr/>
          <p:nvPr/>
        </p:nvPicPr>
        <p:blipFill>
          <a:blip r:embed="rId2"/>
          <a:stretch/>
        </p:blipFill>
        <p:spPr>
          <a:xfrm>
            <a:off x="1447200" y="1905120"/>
            <a:ext cx="6119280" cy="45889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3" descr=""/>
          <p:cNvPicPr/>
          <p:nvPr/>
        </p:nvPicPr>
        <p:blipFill>
          <a:blip r:embed="rId2"/>
          <a:stretch/>
        </p:blipFill>
        <p:spPr>
          <a:xfrm>
            <a:off x="2286000" y="400680"/>
            <a:ext cx="4366440" cy="602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09480" y="380880"/>
            <a:ext cx="8152920" cy="1187640"/>
          </a:xfrm>
          <a:prstGeom prst="rect">
            <a:avLst/>
          </a:prstGeom>
          <a:ln>
            <a:solidFill>
              <a:srgbClr val="4c4539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bg-BG" sz="2400" spc="-1" strike="noStrike">
                <a:solidFill>
                  <a:srgbClr val="ff0000"/>
                </a:solidFill>
                <a:latin typeface="Trebuchet MS"/>
              </a:rPr>
              <a:t>Родителите и децата от ДГ „Слънце“ участваха в кулинарно занимание със здравословни рецепти, които бяха издадени в кулинарната ни книжка.</a:t>
            </a:r>
            <a:endParaRPr b="0" lang="bg-BG" sz="2400" spc="-1" strike="noStrike"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2"/>
          <a:stretch/>
        </p:blipFill>
        <p:spPr>
          <a:xfrm>
            <a:off x="380880" y="1676520"/>
            <a:ext cx="3149640" cy="502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" name="Image4" descr=""/>
          <p:cNvPicPr/>
          <p:nvPr/>
        </p:nvPicPr>
        <p:blipFill>
          <a:blip r:embed="rId3"/>
          <a:stretch/>
        </p:blipFill>
        <p:spPr>
          <a:xfrm>
            <a:off x="3657600" y="2057400"/>
            <a:ext cx="5299200" cy="426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80880" y="228600"/>
            <a:ext cx="8076960" cy="1187640"/>
          </a:xfrm>
          <a:prstGeom prst="rect">
            <a:avLst/>
          </a:prstGeom>
          <a:ln>
            <a:solidFill>
              <a:srgbClr val="a94300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Втори модул: „Контролирай порциите си“</a:t>
            </a:r>
            <a:endParaRPr b="0" lang="bg-BG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В този модул децата се научиха как да управляват своите порции, с какво и по колко да се хранят. Беше интересно и забавно за тях, те сами да приготвят храната, която биха хапнали.</a:t>
            </a:r>
            <a:endParaRPr b="0" lang="bg-BG" sz="1800" spc="-1" strike="noStrike">
              <a:latin typeface="Arial"/>
            </a:endParaRPr>
          </a:p>
        </p:txBody>
      </p:sp>
      <p:pic>
        <p:nvPicPr>
          <p:cNvPr id="104" name="Image5" descr=""/>
          <p:cNvPicPr/>
          <p:nvPr/>
        </p:nvPicPr>
        <p:blipFill>
          <a:blip r:embed="rId2"/>
          <a:stretch/>
        </p:blipFill>
        <p:spPr>
          <a:xfrm>
            <a:off x="380880" y="1451160"/>
            <a:ext cx="3504960" cy="5200200"/>
          </a:xfrm>
          <a:prstGeom prst="rect">
            <a:avLst/>
          </a:prstGeom>
          <a:ln>
            <a:noFill/>
          </a:ln>
        </p:spPr>
      </p:pic>
      <p:pic>
        <p:nvPicPr>
          <p:cNvPr id="105" name="Image6" descr=""/>
          <p:cNvPicPr/>
          <p:nvPr/>
        </p:nvPicPr>
        <p:blipFill>
          <a:blip r:embed="rId3"/>
          <a:stretch/>
        </p:blipFill>
        <p:spPr>
          <a:xfrm>
            <a:off x="4876920" y="1460880"/>
            <a:ext cx="3352320" cy="519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228600"/>
            <a:ext cx="8305560" cy="1187640"/>
          </a:xfrm>
          <a:prstGeom prst="rect">
            <a:avLst/>
          </a:prstGeom>
          <a:ln>
            <a:solidFill>
              <a:srgbClr val="a94300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Модул „Избери водата“</a:t>
            </a:r>
            <a:endParaRPr b="0" lang="bg-BG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През този модул, децата научиха не само колко важна е водата, за да бъдем активни през целия ни ден, но и дори сами и с голямо желание приготвиха индивидуалните си чашки за вода.</a:t>
            </a:r>
            <a:endParaRPr b="0" lang="bg-BG" sz="1800" spc="-1" strike="noStrike">
              <a:latin typeface="Arial"/>
            </a:endParaRPr>
          </a:p>
        </p:txBody>
      </p:sp>
      <p:pic>
        <p:nvPicPr>
          <p:cNvPr id="107" name="Image7" descr=""/>
          <p:cNvPicPr/>
          <p:nvPr/>
        </p:nvPicPr>
        <p:blipFill>
          <a:blip r:embed="rId2"/>
          <a:stretch/>
        </p:blipFill>
        <p:spPr>
          <a:xfrm>
            <a:off x="2121840" y="1600200"/>
            <a:ext cx="4888080" cy="5059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8" descr=""/>
          <p:cNvPicPr/>
          <p:nvPr/>
        </p:nvPicPr>
        <p:blipFill>
          <a:blip r:embed="rId2"/>
          <a:stretch/>
        </p:blipFill>
        <p:spPr>
          <a:xfrm>
            <a:off x="533520" y="457200"/>
            <a:ext cx="8076960" cy="58669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57200" y="380880"/>
            <a:ext cx="8229240" cy="1187640"/>
          </a:xfrm>
          <a:prstGeom prst="rect">
            <a:avLst/>
          </a:prstGeom>
          <a:ln>
            <a:solidFill>
              <a:srgbClr val="63653f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Модул „Играй активно“</a:t>
            </a:r>
            <a:endParaRPr b="0" lang="bg-BG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Основната цел на ДГ „Слънце“ е да стимулира децата да играят повече навън, за да могат да изразходват енергията, която имат, докато се забавляват с приятелите си.</a:t>
            </a:r>
            <a:endParaRPr b="0" lang="bg-BG" sz="1800" spc="-1" strike="noStrike">
              <a:latin typeface="Arial"/>
            </a:endParaRPr>
          </a:p>
        </p:txBody>
      </p:sp>
      <p:pic>
        <p:nvPicPr>
          <p:cNvPr id="110" name="Image9" descr=""/>
          <p:cNvPicPr/>
          <p:nvPr/>
        </p:nvPicPr>
        <p:blipFill>
          <a:blip r:embed="rId1"/>
          <a:stretch/>
        </p:blipFill>
        <p:spPr>
          <a:xfrm>
            <a:off x="609480" y="1828800"/>
            <a:ext cx="2819160" cy="440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Image10" descr=""/>
          <p:cNvPicPr/>
          <p:nvPr/>
        </p:nvPicPr>
        <p:blipFill>
          <a:blip r:embed="rId2"/>
          <a:stretch/>
        </p:blipFill>
        <p:spPr>
          <a:xfrm>
            <a:off x="3718080" y="1828800"/>
            <a:ext cx="4888080" cy="293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Картина 6" descr=""/>
          <p:cNvPicPr/>
          <p:nvPr/>
        </p:nvPicPr>
        <p:blipFill>
          <a:blip r:embed="rId3"/>
          <a:srcRect l="1999" t="3331" r="65838" b="43733"/>
          <a:stretch/>
        </p:blipFill>
        <p:spPr>
          <a:xfrm>
            <a:off x="5105520" y="4768920"/>
            <a:ext cx="2148120" cy="19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304920"/>
            <a:ext cx="8381520" cy="1187640"/>
          </a:xfrm>
          <a:prstGeom prst="rect">
            <a:avLst/>
          </a:prstGeom>
          <a:ln>
            <a:solidFill>
              <a:srgbClr val="a94300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Модул : „Наслаждавай се на храната със семейството си“</a:t>
            </a:r>
            <a:endParaRPr b="0" lang="bg-BG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bg-BG" sz="1800" spc="-1" strike="noStrike">
                <a:solidFill>
                  <a:srgbClr val="ff0000"/>
                </a:solidFill>
                <a:latin typeface="Trebuchet MS"/>
              </a:rPr>
              <a:t>Този модул беше проведен онлайн. Децата съвместно със своите родители подготвяха семейната си трапеза и разказаха за своите впечатления и преживявания.</a:t>
            </a:r>
            <a:endParaRPr b="0" lang="bg-BG" sz="1800" spc="-1" strike="noStrike">
              <a:latin typeface="Arial"/>
            </a:endParaRPr>
          </a:p>
        </p:txBody>
      </p:sp>
      <p:pic>
        <p:nvPicPr>
          <p:cNvPr id="114" name="Image11" descr=""/>
          <p:cNvPicPr/>
          <p:nvPr/>
        </p:nvPicPr>
        <p:blipFill>
          <a:blip r:embed="rId1"/>
          <a:stretch/>
        </p:blipFill>
        <p:spPr>
          <a:xfrm>
            <a:off x="1219320" y="1600200"/>
            <a:ext cx="6705360" cy="495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Application>LibreOffice/6.2.3.2$Windows_X86_64 LibreOffice_project/aecc05fe267cc68dde00352a451aa867b3b546ac</Application>
  <Words>396</Words>
  <Paragraphs>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2020-11-24T15:42:32Z</dcterms:created>
  <dc:creator>Evelina</dc:creator>
  <dc:description/>
  <dc:language>bg-BG</dc:language>
  <cp:lastModifiedBy/>
  <dcterms:modified xsi:type="dcterms:W3CDTF">2020-11-25T09:06:15Z</dcterms:modified>
  <cp:revision>19</cp:revision>
  <dc:subject/>
  <dc:title>ДГ „СЛЪНЦЕ“  ГРАД КЮСТЕНДИЛ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Презентация на цял екран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